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1"/>
  </p:notesMasterIdLst>
  <p:sldIdLst>
    <p:sldId id="328" r:id="rId2"/>
    <p:sldId id="406" r:id="rId3"/>
    <p:sldId id="388" r:id="rId4"/>
    <p:sldId id="389" r:id="rId5"/>
    <p:sldId id="400" r:id="rId6"/>
    <p:sldId id="401" r:id="rId7"/>
    <p:sldId id="402" r:id="rId8"/>
    <p:sldId id="403" r:id="rId9"/>
    <p:sldId id="351" r:id="rId10"/>
    <p:sldId id="371" r:id="rId11"/>
    <p:sldId id="394" r:id="rId12"/>
    <p:sldId id="393" r:id="rId13"/>
    <p:sldId id="356" r:id="rId14"/>
    <p:sldId id="397" r:id="rId15"/>
    <p:sldId id="399" r:id="rId16"/>
    <p:sldId id="398" r:id="rId17"/>
    <p:sldId id="352" r:id="rId18"/>
    <p:sldId id="390" r:id="rId19"/>
    <p:sldId id="357" r:id="rId20"/>
    <p:sldId id="392" r:id="rId21"/>
    <p:sldId id="366" r:id="rId22"/>
    <p:sldId id="395" r:id="rId23"/>
    <p:sldId id="367" r:id="rId24"/>
    <p:sldId id="396" r:id="rId25"/>
    <p:sldId id="368" r:id="rId26"/>
    <p:sldId id="354" r:id="rId27"/>
    <p:sldId id="369" r:id="rId28"/>
    <p:sldId id="364" r:id="rId29"/>
    <p:sldId id="370" r:id="rId30"/>
    <p:sldId id="372" r:id="rId31"/>
    <p:sldId id="373" r:id="rId32"/>
    <p:sldId id="374" r:id="rId33"/>
    <p:sldId id="375" r:id="rId34"/>
    <p:sldId id="391" r:id="rId35"/>
    <p:sldId id="376" r:id="rId36"/>
    <p:sldId id="377" r:id="rId37"/>
    <p:sldId id="378" r:id="rId38"/>
    <p:sldId id="379" r:id="rId39"/>
    <p:sldId id="380" r:id="rId40"/>
    <p:sldId id="381" r:id="rId41"/>
    <p:sldId id="382" r:id="rId42"/>
    <p:sldId id="383" r:id="rId43"/>
    <p:sldId id="385" r:id="rId44"/>
    <p:sldId id="386" r:id="rId45"/>
    <p:sldId id="387" r:id="rId46"/>
    <p:sldId id="405" r:id="rId47"/>
    <p:sldId id="407" r:id="rId48"/>
    <p:sldId id="404" r:id="rId49"/>
    <p:sldId id="305" r:id="rId50"/>
  </p:sldIdLst>
  <p:sldSz cx="9144000" cy="5143500" type="screen16x9"/>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160">
          <p15:clr>
            <a:srgbClr val="A4A3A4"/>
          </p15:clr>
        </p15:guide>
      </p15:sldGuideLst>
    </p:ext>
    <p:ext uri="{2D200454-40CA-4A62-9FC3-DE9A4176ACB9}">
      <p15:notesGuideLst xmlns:p15="http://schemas.microsoft.com/office/powerpoint/2012/main">
        <p15:guide id="1" orient="horz" pos="2121">
          <p15:clr>
            <a:srgbClr val="A4A3A4"/>
          </p15:clr>
        </p15:guide>
        <p15:guide id="2" pos="31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06" autoAdjust="0"/>
    <p:restoredTop sz="93020" autoAdjust="0"/>
  </p:normalViewPr>
  <p:slideViewPr>
    <p:cSldViewPr>
      <p:cViewPr varScale="1">
        <p:scale>
          <a:sx n="106" d="100"/>
          <a:sy n="106" d="100"/>
        </p:scale>
        <p:origin x="1008" y="82"/>
      </p:cViewPr>
      <p:guideLst>
        <p:guide orient="horz" pos="216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166"/>
    </p:cViewPr>
  </p:sorterViewPr>
  <p:notesViewPr>
    <p:cSldViewPr>
      <p:cViewPr varScale="1">
        <p:scale>
          <a:sx n="65" d="100"/>
          <a:sy n="65" d="100"/>
        </p:scale>
        <p:origin x="1784" y="36"/>
      </p:cViewPr>
      <p:guideLst>
        <p:guide orient="horz" pos="2121"/>
        <p:guide pos="31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fld id="{2B965C0B-A0C6-9645-916C-1162531E948B}" type="datetimeFigureOut">
              <a:rPr lang="en-US" smtClean="0"/>
              <a:t>6/1/2023</a:t>
            </a:fld>
            <a:endParaRPr lang="en-US"/>
          </a:p>
        </p:txBody>
      </p:sp>
      <p:sp>
        <p:nvSpPr>
          <p:cNvPr id="4" name="Slide Image Placeholder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7BB7B64B-8002-A44D-B254-65469FA5F038}" type="slidenum">
              <a:rPr lang="en-US" smtClean="0"/>
              <a:t>‹#›</a:t>
            </a:fld>
            <a:endParaRPr lang="en-US"/>
          </a:p>
        </p:txBody>
      </p:sp>
    </p:spTree>
    <p:extLst>
      <p:ext uri="{BB962C8B-B14F-4D97-AF65-F5344CB8AC3E}">
        <p14:creationId xmlns:p14="http://schemas.microsoft.com/office/powerpoint/2010/main" val="938670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BB7B64B-8002-A44D-B254-65469FA5F038}" type="slidenum">
              <a:rPr lang="en-US" smtClean="0"/>
              <a:t>1</a:t>
            </a:fld>
            <a:endParaRPr lang="en-US"/>
          </a:p>
        </p:txBody>
      </p:sp>
    </p:spTree>
    <p:extLst>
      <p:ext uri="{BB962C8B-B14F-4D97-AF65-F5344CB8AC3E}">
        <p14:creationId xmlns:p14="http://schemas.microsoft.com/office/powerpoint/2010/main" val="4192461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50414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8485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BB7B64B-8002-A44D-B254-65469FA5F038}" type="slidenum">
              <a:rPr lang="en-US" smtClean="0"/>
              <a:t>17</a:t>
            </a:fld>
            <a:endParaRPr lang="en-US"/>
          </a:p>
        </p:txBody>
      </p:sp>
    </p:spTree>
    <p:extLst>
      <p:ext uri="{BB962C8B-B14F-4D97-AF65-F5344CB8AC3E}">
        <p14:creationId xmlns:p14="http://schemas.microsoft.com/office/powerpoint/2010/main" val="8507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10717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61341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1651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5215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74111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11625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2866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209959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40710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95058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08619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847513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03363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852142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01261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36088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72917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65081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345098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153308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480507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917919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02879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974149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471319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7247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71288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669637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13178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BB7B64B-8002-A44D-B254-65469FA5F038}" type="slidenum">
              <a:rPr lang="en-US" smtClean="0"/>
              <a:t>9</a:t>
            </a:fld>
            <a:endParaRPr lang="en-US"/>
          </a:p>
        </p:txBody>
      </p:sp>
    </p:spTree>
    <p:extLst>
      <p:ext uri="{BB962C8B-B14F-4D97-AF65-F5344CB8AC3E}">
        <p14:creationId xmlns:p14="http://schemas.microsoft.com/office/powerpoint/2010/main" val="14248843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50391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BB7B64B-8002-A44D-B254-65469FA5F038}" type="slidenum">
              <a:rPr lang="en-US" smtClean="0"/>
              <a:t>46</a:t>
            </a:fld>
            <a:endParaRPr lang="en-US"/>
          </a:p>
        </p:txBody>
      </p:sp>
    </p:spTree>
    <p:extLst>
      <p:ext uri="{BB962C8B-B14F-4D97-AF65-F5344CB8AC3E}">
        <p14:creationId xmlns:p14="http://schemas.microsoft.com/office/powerpoint/2010/main" val="26059870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BB7B64B-8002-A44D-B254-65469FA5F038}" type="slidenum">
              <a:rPr lang="en-US" smtClean="0"/>
              <a:t>49</a:t>
            </a:fld>
            <a:endParaRPr lang="en-US"/>
          </a:p>
        </p:txBody>
      </p:sp>
    </p:spTree>
    <p:extLst>
      <p:ext uri="{BB962C8B-B14F-4D97-AF65-F5344CB8AC3E}">
        <p14:creationId xmlns:p14="http://schemas.microsoft.com/office/powerpoint/2010/main" val="3258185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BB7B64B-8002-A44D-B254-65469FA5F038}" type="slidenum">
              <a:rPr lang="en-US" smtClean="0"/>
              <a:t>10</a:t>
            </a:fld>
            <a:endParaRPr lang="en-US"/>
          </a:p>
        </p:txBody>
      </p:sp>
    </p:spTree>
    <p:extLst>
      <p:ext uri="{BB962C8B-B14F-4D97-AF65-F5344CB8AC3E}">
        <p14:creationId xmlns:p14="http://schemas.microsoft.com/office/powerpoint/2010/main" val="1900834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71230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39747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BB7B64B-8002-A44D-B254-65469FA5F038}" type="slidenum">
              <a:rPr lang="en-US" smtClean="0"/>
              <a:t>13</a:t>
            </a:fld>
            <a:endParaRPr lang="en-US"/>
          </a:p>
        </p:txBody>
      </p:sp>
    </p:spTree>
    <p:extLst>
      <p:ext uri="{BB962C8B-B14F-4D97-AF65-F5344CB8AC3E}">
        <p14:creationId xmlns:p14="http://schemas.microsoft.com/office/powerpoint/2010/main" val="895683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B7B64B-8002-A44D-B254-65469FA5F0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083738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198959"/>
            <a:ext cx="9144000" cy="3942159"/>
          </a:xfrm>
          <a:prstGeom prst="rect">
            <a:avLst/>
          </a:prstGeom>
        </p:spPr>
      </p:pic>
      <p:pic>
        <p:nvPicPr>
          <p:cNvPr id="17" name="bg object 17"/>
          <p:cNvPicPr/>
          <p:nvPr/>
        </p:nvPicPr>
        <p:blipFill>
          <a:blip r:embed="rId3" cstate="print"/>
          <a:stretch>
            <a:fillRect/>
          </a:stretch>
        </p:blipFill>
        <p:spPr>
          <a:xfrm>
            <a:off x="2516123" y="1196531"/>
            <a:ext cx="6627876" cy="857249"/>
          </a:xfrm>
          <a:prstGeom prst="rect">
            <a:avLst/>
          </a:prstGeom>
        </p:spPr>
      </p:pic>
      <p:sp>
        <p:nvSpPr>
          <p:cNvPr id="2" name="Holder 2"/>
          <p:cNvSpPr>
            <a:spLocks noGrp="1"/>
          </p:cNvSpPr>
          <p:nvPr>
            <p:ph type="ctrTitle"/>
          </p:nvPr>
        </p:nvSpPr>
        <p:spPr>
          <a:xfrm>
            <a:off x="765175" y="1476375"/>
            <a:ext cx="7613650" cy="369332"/>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36933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sldNum" sz="quarter" idx="7"/>
          </p:nvPr>
        </p:nvSpPr>
        <p:spPr/>
        <p:txBody>
          <a:bodyPr lIns="0" tIns="0" rIns="0" bIns="0"/>
          <a:lstStyle>
            <a:lvl1pPr>
              <a:defRPr sz="800" b="0" i="0">
                <a:solidFill>
                  <a:srgbClr val="818181"/>
                </a:solidFill>
                <a:latin typeface="Arial MT"/>
                <a:cs typeface="Arial MT"/>
              </a:defRPr>
            </a:lvl1pPr>
          </a:lstStyle>
          <a:p>
            <a:pPr marL="12700">
              <a:lnSpc>
                <a:spcPct val="100000"/>
              </a:lnSpc>
              <a:spcBef>
                <a:spcPts val="25"/>
              </a:spcBef>
            </a:pPr>
            <a:r>
              <a:rPr spc="-5" dirty="0"/>
              <a:t>Page</a:t>
            </a:r>
            <a:r>
              <a:rPr spc="-25" dirty="0"/>
              <a:t> </a:t>
            </a: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rgbClr val="595958"/>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sldNum" sz="quarter" idx="7"/>
          </p:nvPr>
        </p:nvSpPr>
        <p:spPr/>
        <p:txBody>
          <a:bodyPr lIns="0" tIns="0" rIns="0" bIns="0"/>
          <a:lstStyle>
            <a:lvl1pPr>
              <a:defRPr sz="800" b="0" i="0">
                <a:solidFill>
                  <a:srgbClr val="818181"/>
                </a:solidFill>
                <a:latin typeface="Arial MT"/>
                <a:cs typeface="Arial MT"/>
              </a:defRPr>
            </a:lvl1pPr>
          </a:lstStyle>
          <a:p>
            <a:pPr marL="12700">
              <a:lnSpc>
                <a:spcPct val="100000"/>
              </a:lnSpc>
              <a:spcBef>
                <a:spcPts val="25"/>
              </a:spcBef>
            </a:pPr>
            <a:r>
              <a:rPr spc="-5" dirty="0"/>
              <a:t>Page</a:t>
            </a:r>
            <a:r>
              <a:rPr spc="-25" dirty="0"/>
              <a:t> </a:t>
            </a: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9712" y="1144250"/>
            <a:ext cx="2925445" cy="215444"/>
          </a:xfrm>
          <a:prstGeom prst="rect">
            <a:avLst/>
          </a:prstGeom>
        </p:spPr>
        <p:txBody>
          <a:bodyPr wrap="square" lIns="0" tIns="0" rIns="0" bIns="0">
            <a:spAutoFit/>
          </a:bodyPr>
          <a:lstStyle>
            <a:lvl1pPr>
              <a:defRPr sz="1400" b="1" i="0">
                <a:solidFill>
                  <a:srgbClr val="595958"/>
                </a:solidFill>
                <a:latin typeface="Arial"/>
                <a:cs typeface="Arial"/>
              </a:defRPr>
            </a:lvl1pPr>
          </a:lstStyle>
          <a:p>
            <a:endParaRPr/>
          </a:p>
        </p:txBody>
      </p:sp>
      <p:sp>
        <p:nvSpPr>
          <p:cNvPr id="4" name="Holder 4"/>
          <p:cNvSpPr>
            <a:spLocks noGrp="1"/>
          </p:cNvSpPr>
          <p:nvPr>
            <p:ph sz="half" idx="3"/>
          </p:nvPr>
        </p:nvSpPr>
        <p:spPr>
          <a:xfrm>
            <a:off x="4709160" y="1183005"/>
            <a:ext cx="3977640" cy="36933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7" name="Holder 7"/>
          <p:cNvSpPr>
            <a:spLocks noGrp="1"/>
          </p:cNvSpPr>
          <p:nvPr>
            <p:ph type="sldNum" sz="quarter" idx="7"/>
          </p:nvPr>
        </p:nvSpPr>
        <p:spPr/>
        <p:txBody>
          <a:bodyPr lIns="0" tIns="0" rIns="0" bIns="0"/>
          <a:lstStyle>
            <a:lvl1pPr>
              <a:defRPr sz="800" b="0" i="0">
                <a:solidFill>
                  <a:srgbClr val="818181"/>
                </a:solidFill>
                <a:latin typeface="Arial MT"/>
                <a:cs typeface="Arial MT"/>
              </a:defRPr>
            </a:lvl1pPr>
          </a:lstStyle>
          <a:p>
            <a:pPr marL="12700">
              <a:lnSpc>
                <a:spcPct val="100000"/>
              </a:lnSpc>
              <a:spcBef>
                <a:spcPts val="25"/>
              </a:spcBef>
            </a:pPr>
            <a:r>
              <a:rPr spc="-5" dirty="0"/>
              <a:t>Page</a:t>
            </a:r>
            <a:r>
              <a:rPr spc="-25" dirty="0"/>
              <a:t> </a:t>
            </a: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sldNum" sz="quarter" idx="7"/>
          </p:nvPr>
        </p:nvSpPr>
        <p:spPr/>
        <p:txBody>
          <a:bodyPr lIns="0" tIns="0" rIns="0" bIns="0"/>
          <a:lstStyle>
            <a:lvl1pPr>
              <a:defRPr sz="800" b="0" i="0">
                <a:solidFill>
                  <a:srgbClr val="818181"/>
                </a:solidFill>
                <a:latin typeface="Arial MT"/>
                <a:cs typeface="Arial MT"/>
              </a:defRPr>
            </a:lvl1pPr>
          </a:lstStyle>
          <a:p>
            <a:pPr marL="12700">
              <a:lnSpc>
                <a:spcPct val="100000"/>
              </a:lnSpc>
              <a:spcBef>
                <a:spcPts val="25"/>
              </a:spcBef>
            </a:pPr>
            <a:r>
              <a:rPr spc="-5" dirty="0"/>
              <a:t>Page</a:t>
            </a:r>
            <a:r>
              <a:rPr spc="-25" dirty="0"/>
              <a:t> </a:t>
            </a: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sldNum" sz="quarter" idx="7"/>
          </p:nvPr>
        </p:nvSpPr>
        <p:spPr/>
        <p:txBody>
          <a:bodyPr lIns="0" tIns="0" rIns="0" bIns="0"/>
          <a:lstStyle>
            <a:lvl1pPr>
              <a:defRPr sz="800" b="0" i="0">
                <a:solidFill>
                  <a:srgbClr val="818181"/>
                </a:solidFill>
                <a:latin typeface="Arial MT"/>
                <a:cs typeface="Arial MT"/>
              </a:defRPr>
            </a:lvl1pPr>
          </a:lstStyle>
          <a:p>
            <a:pPr marL="12700">
              <a:lnSpc>
                <a:spcPct val="100000"/>
              </a:lnSpc>
              <a:spcBef>
                <a:spcPts val="25"/>
              </a:spcBef>
            </a:pPr>
            <a:r>
              <a:rPr spc="-5" dirty="0"/>
              <a:t>Page</a:t>
            </a:r>
            <a:r>
              <a:rPr spc="-25" dirty="0"/>
              <a:t> </a:t>
            </a:r>
            <a:fld id="{81D60167-4931-47E6-BA6A-407CBD079E47}" type="slidenum">
              <a:rPr dirty="0"/>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1_Blank">
    <p:spTree>
      <p:nvGrpSpPr>
        <p:cNvPr id="1" name="Shape 57"/>
        <p:cNvGrpSpPr/>
        <p:nvPr/>
      </p:nvGrpSpPr>
      <p:grpSpPr>
        <a:xfrm>
          <a:off x="0" y="0"/>
          <a:ext cx="0" cy="0"/>
          <a:chOff x="0" y="0"/>
          <a:chExt cx="0" cy="0"/>
        </a:xfrm>
      </p:grpSpPr>
      <p:pic>
        <p:nvPicPr>
          <p:cNvPr id="58" name="Google Shape;58;p10"/>
          <p:cNvPicPr preferRelativeResize="0"/>
          <p:nvPr/>
        </p:nvPicPr>
        <p:blipFill>
          <a:blip r:embed="rId2">
            <a:alphaModFix amt="75000"/>
          </a:blip>
          <a:stretch>
            <a:fillRect/>
          </a:stretch>
        </p:blipFill>
        <p:spPr>
          <a:xfrm>
            <a:off x="0" y="0"/>
            <a:ext cx="9144000" cy="5143500"/>
          </a:xfrm>
          <a:prstGeom prst="rect">
            <a:avLst/>
          </a:prstGeom>
          <a:noFill/>
          <a:ln>
            <a:noFill/>
          </a:ln>
        </p:spPr>
      </p:pic>
      <p:sp>
        <p:nvSpPr>
          <p:cNvPr id="59" name="Google Shape;59;p10"/>
          <p:cNvSpPr/>
          <p:nvPr/>
        </p:nvSpPr>
        <p:spPr>
          <a:xfrm rot="5400000">
            <a:off x="390600" y="-390600"/>
            <a:ext cx="1005900" cy="1787100"/>
          </a:xfrm>
          <a:prstGeom prst="rtTriangle">
            <a:avLst/>
          </a:prstGeom>
          <a:gradFill>
            <a:gsLst>
              <a:gs pos="0">
                <a:schemeClr val="accent3"/>
              </a:gs>
              <a:gs pos="50000">
                <a:schemeClr val="accent2"/>
              </a:gs>
              <a:gs pos="100000">
                <a:schemeClr val="accent1"/>
              </a:gs>
            </a:gsLst>
            <a:lin ang="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0"/>
          <p:cNvSpPr/>
          <p:nvPr/>
        </p:nvSpPr>
        <p:spPr>
          <a:xfrm rot="-5400000">
            <a:off x="7741875" y="3741400"/>
            <a:ext cx="1010400" cy="1793700"/>
          </a:xfrm>
          <a:prstGeom prst="rtTriangle">
            <a:avLst/>
          </a:prstGeom>
          <a:gradFill>
            <a:gsLst>
              <a:gs pos="0">
                <a:schemeClr val="accent2"/>
              </a:gs>
              <a:gs pos="100000">
                <a:schemeClr val="accent3"/>
              </a:gs>
            </a:gsLst>
            <a:lin ang="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0"/>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6" name="Picture 5" descr="A picture containing text, gambling house, room, scene&#10;&#10;Description automatically generated">
            <a:extLst>
              <a:ext uri="{FF2B5EF4-FFF2-40B4-BE49-F238E27FC236}">
                <a16:creationId xmlns:a16="http://schemas.microsoft.com/office/drawing/2014/main" id="{3195AC7F-FFAE-4588-B37A-002D687B334B}"/>
              </a:ext>
            </a:extLst>
          </p:cNvPr>
          <p:cNvPicPr>
            <a:picLocks noChangeAspect="1"/>
          </p:cNvPicPr>
          <p:nvPr userDrawn="1"/>
        </p:nvPicPr>
        <p:blipFill>
          <a:blip r:embed="rId3"/>
          <a:stretch>
            <a:fillRect/>
          </a:stretch>
        </p:blipFill>
        <p:spPr>
          <a:xfrm>
            <a:off x="148489" y="30463"/>
            <a:ext cx="580976" cy="585991"/>
          </a:xfrm>
          <a:prstGeom prst="rect">
            <a:avLst/>
          </a:prstGeom>
        </p:spPr>
      </p:pic>
    </p:spTree>
    <p:extLst>
      <p:ext uri="{BB962C8B-B14F-4D97-AF65-F5344CB8AC3E}">
        <p14:creationId xmlns:p14="http://schemas.microsoft.com/office/powerpoint/2010/main" val="3513235659"/>
      </p:ext>
    </p:extLst>
  </p:cSld>
  <p:clrMapOvr>
    <a:masterClrMapping/>
  </p:clrMapOvr>
  <p:transition spd="slow" advClick="0" advTm="2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1" y="1144"/>
            <a:ext cx="9126473" cy="926305"/>
          </a:xfrm>
          <a:prstGeom prst="rect">
            <a:avLst/>
          </a:prstGeom>
        </p:spPr>
      </p:pic>
      <p:pic>
        <p:nvPicPr>
          <p:cNvPr id="17" name="bg object 17"/>
          <p:cNvPicPr/>
          <p:nvPr/>
        </p:nvPicPr>
        <p:blipFill>
          <a:blip r:embed="rId9" cstate="print"/>
          <a:stretch>
            <a:fillRect/>
          </a:stretch>
        </p:blipFill>
        <p:spPr>
          <a:xfrm>
            <a:off x="381000" y="4572000"/>
            <a:ext cx="8763000" cy="34528"/>
          </a:xfrm>
          <a:prstGeom prst="rect">
            <a:avLst/>
          </a:prstGeom>
        </p:spPr>
      </p:pic>
      <p:pic>
        <p:nvPicPr>
          <p:cNvPr id="18" name="bg object 18"/>
          <p:cNvPicPr/>
          <p:nvPr/>
        </p:nvPicPr>
        <p:blipFill>
          <a:blip r:embed="rId10" cstate="print"/>
          <a:stretch>
            <a:fillRect/>
          </a:stretch>
        </p:blipFill>
        <p:spPr>
          <a:xfrm>
            <a:off x="383083" y="4764704"/>
            <a:ext cx="1096957" cy="238036"/>
          </a:xfrm>
          <a:prstGeom prst="rect">
            <a:avLst/>
          </a:prstGeom>
          <a:solidFill>
            <a:schemeClr val="bg1"/>
          </a:solidFill>
        </p:spPr>
      </p:pic>
      <p:sp>
        <p:nvSpPr>
          <p:cNvPr id="2" name="Holder 2"/>
          <p:cNvSpPr>
            <a:spLocks noGrp="1"/>
          </p:cNvSpPr>
          <p:nvPr>
            <p:ph type="title"/>
          </p:nvPr>
        </p:nvSpPr>
        <p:spPr>
          <a:xfrm>
            <a:off x="444500" y="189547"/>
            <a:ext cx="8255000" cy="369332"/>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86079" y="1047750"/>
            <a:ext cx="8371840" cy="369332"/>
          </a:xfrm>
          <a:prstGeom prst="rect">
            <a:avLst/>
          </a:prstGeom>
        </p:spPr>
        <p:txBody>
          <a:bodyPr wrap="square" lIns="0" tIns="0" rIns="0" bIns="0">
            <a:spAutoFit/>
          </a:bodyPr>
          <a:lstStyle>
            <a:lvl1pPr>
              <a:defRPr sz="2400" b="0" i="0">
                <a:solidFill>
                  <a:srgbClr val="595958"/>
                </a:solidFill>
                <a:latin typeface="Arial MT"/>
                <a:cs typeface="Arial MT"/>
              </a:defRPr>
            </a:lvl1pPr>
          </a:lstStyle>
          <a:p>
            <a:endParaRPr dirty="0"/>
          </a:p>
        </p:txBody>
      </p:sp>
      <p:sp>
        <p:nvSpPr>
          <p:cNvPr id="4" name="Holder 4"/>
          <p:cNvSpPr>
            <a:spLocks noGrp="1"/>
          </p:cNvSpPr>
          <p:nvPr>
            <p:ph type="ftr" sz="quarter" idx="5"/>
          </p:nvPr>
        </p:nvSpPr>
        <p:spPr>
          <a:xfrm>
            <a:off x="3108960" y="4783455"/>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6" name="Holder 6"/>
          <p:cNvSpPr>
            <a:spLocks noGrp="1"/>
          </p:cNvSpPr>
          <p:nvPr>
            <p:ph type="sldNum" sz="quarter" idx="7"/>
          </p:nvPr>
        </p:nvSpPr>
        <p:spPr>
          <a:xfrm>
            <a:off x="8443405" y="4819856"/>
            <a:ext cx="432434" cy="123111"/>
          </a:xfrm>
          <a:prstGeom prst="rect">
            <a:avLst/>
          </a:prstGeom>
        </p:spPr>
        <p:txBody>
          <a:bodyPr wrap="square" lIns="0" tIns="0" rIns="0" bIns="0">
            <a:spAutoFit/>
          </a:bodyPr>
          <a:lstStyle>
            <a:lvl1pPr>
              <a:defRPr sz="800" b="0" i="0">
                <a:solidFill>
                  <a:srgbClr val="818181"/>
                </a:solidFill>
                <a:latin typeface="Arial MT"/>
                <a:cs typeface="Arial MT"/>
              </a:defRPr>
            </a:lvl1pPr>
          </a:lstStyle>
          <a:p>
            <a:pPr marL="12700">
              <a:lnSpc>
                <a:spcPct val="100000"/>
              </a:lnSpc>
              <a:spcBef>
                <a:spcPts val="25"/>
              </a:spcBef>
            </a:pPr>
            <a:r>
              <a:rPr spc="-5" dirty="0"/>
              <a:t>Page</a:t>
            </a:r>
            <a:r>
              <a:rPr spc="-25" dirty="0"/>
              <a:t> </a:t>
            </a:r>
            <a:fld id="{81D60167-4931-47E6-BA6A-407CBD079E47}" type="slidenum">
              <a:rPr dirty="0"/>
              <a:t>‹#›</a:t>
            </a:fld>
            <a:endParaRPr dirty="0"/>
          </a:p>
        </p:txBody>
      </p:sp>
      <p:sp>
        <p:nvSpPr>
          <p:cNvPr id="7" name="TextBox 6"/>
          <p:cNvSpPr txBox="1"/>
          <p:nvPr userDrawn="1"/>
        </p:nvSpPr>
        <p:spPr>
          <a:xfrm>
            <a:off x="383083" y="4764704"/>
            <a:ext cx="1096957" cy="238036"/>
          </a:xfrm>
          <a:prstGeom prst="rect">
            <a:avLst/>
          </a:prstGeom>
          <a:solidFill>
            <a:schemeClr val="bg1"/>
          </a:solidFill>
          <a:ln>
            <a:solidFill>
              <a:schemeClr val="bg1"/>
            </a:solidFill>
          </a:ln>
        </p:spPr>
        <p:txBody>
          <a:bodyPr wrap="square" rtlCol="0">
            <a:spAutoFit/>
          </a:bodyPr>
          <a:lstStyle/>
          <a:p>
            <a:endParaRPr lang="en-IN"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04800" y="2455843"/>
            <a:ext cx="8825620" cy="954107"/>
          </a:xfrm>
          <a:prstGeom prst="rect">
            <a:avLst/>
          </a:prstGeom>
        </p:spPr>
        <p:txBody>
          <a:bodyPr wrap="square">
            <a:spAutoFit/>
          </a:bodyPr>
          <a:lstStyle/>
          <a:p>
            <a:pPr>
              <a:defRPr/>
            </a:pPr>
            <a:r>
              <a:rPr lang="en-US" altLang="en-US" sz="2800" b="1" kern="1200" dirty="0">
                <a:ln w="10160">
                  <a:solidFill>
                    <a:schemeClr val="accent5"/>
                  </a:solidFill>
                  <a:prstDash val="solid"/>
                </a:ln>
                <a:solidFill>
                  <a:srgbClr val="FFFF00"/>
                </a:solidFill>
                <a:effectLst>
                  <a:outerShdw blurRad="38100" dist="22860" dir="5400000" algn="tl" rotWithShape="0">
                    <a:srgbClr val="000000">
                      <a:alpha val="30000"/>
                    </a:srgbClr>
                  </a:outerShdw>
                </a:effectLst>
                <a:latin typeface="Cambria" pitchFamily="18" charset="0"/>
              </a:rPr>
              <a:t>Implementation Guide on Reporting under Rule 11(g) of Companies (Audit and Auditors) Rules, 2014</a:t>
            </a:r>
          </a:p>
        </p:txBody>
      </p:sp>
      <p:sp>
        <p:nvSpPr>
          <p:cNvPr id="4" name="Rectangle 3">
            <a:extLst>
              <a:ext uri="{FF2B5EF4-FFF2-40B4-BE49-F238E27FC236}">
                <a16:creationId xmlns:a16="http://schemas.microsoft.com/office/drawing/2014/main" id="{7768C30D-3F4C-0E9C-72F3-0928567EB134}"/>
              </a:ext>
            </a:extLst>
          </p:cNvPr>
          <p:cNvSpPr/>
          <p:nvPr/>
        </p:nvSpPr>
        <p:spPr>
          <a:xfrm>
            <a:off x="3352800" y="3638550"/>
            <a:ext cx="5777620" cy="10423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825434935"/>
      </p:ext>
    </p:extLst>
  </p:cSld>
  <p:clrMapOvr>
    <a:masterClrMapping/>
  </p:clrMapOvr>
  <p:transition spd="slow" advClick="0" advTm="2000">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algn="just" eaLnBrk="1" hangingPunct="1">
              <a:lnSpc>
                <a:spcPct val="90000"/>
              </a:lnSpc>
            </a:pPr>
            <a:r>
              <a:rPr lang="en-US" altLang="en-US" sz="2000" dirty="0">
                <a:latin typeface="Calisto MT" panose="02040603050505030304" pitchFamily="18" charset="0"/>
              </a:rPr>
              <a:t>		</a:t>
            </a:r>
          </a:p>
        </p:txBody>
      </p:sp>
      <p:sp>
        <p:nvSpPr>
          <p:cNvPr id="10" name="Rectangle 9"/>
          <p:cNvSpPr/>
          <p:nvPr/>
        </p:nvSpPr>
        <p:spPr>
          <a:xfrm>
            <a:off x="76200" y="235863"/>
            <a:ext cx="8458200" cy="461665"/>
          </a:xfrm>
          <a:prstGeom prst="rect">
            <a:avLst/>
          </a:prstGeom>
        </p:spPr>
        <p:txBody>
          <a:bodyPr wrap="square">
            <a:spAutoFit/>
          </a:bodyPr>
          <a:lstStyle/>
          <a:p>
            <a:pPr marL="12700" algn="ctr">
              <a:spcBef>
                <a:spcPts val="100"/>
              </a:spcBef>
            </a:pPr>
            <a:r>
              <a:rPr lang="en-US" sz="2400" b="1" dirty="0">
                <a:latin typeface="Trebuchet MS" panose="020B0603020202020204" pitchFamily="34" charset="0"/>
              </a:rPr>
              <a:t>Requirement of Rule 11(g)</a:t>
            </a:r>
            <a:endParaRPr lang="en-IN" sz="2400" b="1" dirty="0">
              <a:latin typeface="Trebuchet MS" panose="020B0603020202020204" pitchFamily="34" charset="0"/>
            </a:endParaRPr>
          </a:p>
        </p:txBody>
      </p:sp>
      <p:sp>
        <p:nvSpPr>
          <p:cNvPr id="11" name="Slide Number Placeholder 1"/>
          <p:cNvSpPr>
            <a:spLocks noGrp="1"/>
          </p:cNvSpPr>
          <p:nvPr>
            <p:ph type="sldNum" sz="quarter" idx="7"/>
          </p:nvPr>
        </p:nvSpPr>
        <p:spPr/>
        <p:txBody>
          <a:bodyPr/>
          <a:lstStyle/>
          <a:p>
            <a:pPr marL="0" lvl="0" indent="0" algn="r" rtl="0">
              <a:lnSpc>
                <a:spcPts val="2000"/>
              </a:lnSpc>
              <a:spcBef>
                <a:spcPts val="300"/>
              </a:spcBef>
              <a:buNone/>
            </a:pPr>
            <a:fld id="{00000000-1234-1234-1234-123412341234}" type="slidenum">
              <a:rPr lang="en" sz="1600" smtClean="0">
                <a:latin typeface="Gill Sans MT" pitchFamily="34" charset="0"/>
              </a:rPr>
              <a:pPr marL="0" lvl="0" indent="0" algn="r" rtl="0">
                <a:lnSpc>
                  <a:spcPts val="2000"/>
                </a:lnSpc>
                <a:spcBef>
                  <a:spcPts val="300"/>
                </a:spcBef>
                <a:buNone/>
              </a:pPr>
              <a:t>10</a:t>
            </a:fld>
            <a:endParaRPr lang="en" sz="1600" dirty="0">
              <a:latin typeface="Gill Sans MT" pitchFamily="34" charset="0"/>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endParaRPr lang="en-IN" dirty="0"/>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924800" cy="3098284"/>
          </a:xfrm>
          <a:prstGeom prst="rect">
            <a:avLst/>
          </a:prstGeom>
          <a:noFill/>
        </p:spPr>
        <p:txBody>
          <a:bodyPr wrap="square" rtlCol="0">
            <a:spAutoFit/>
          </a:bodyPr>
          <a:lstStyle/>
          <a:p>
            <a:pPr lvl="0" algn="just">
              <a:spcAft>
                <a:spcPts val="800"/>
              </a:spcAft>
            </a:pPr>
            <a:r>
              <a:rPr lang="en-GB" dirty="0">
                <a:effectLst/>
                <a:latin typeface="Arial" panose="020B0604020202020204" pitchFamily="34" charset="0"/>
                <a:ea typeface="Calibri" panose="020F0502020204030204" pitchFamily="34" charset="0"/>
                <a:cs typeface="Arial" panose="020B0604020202020204" pitchFamily="34" charset="0"/>
              </a:rPr>
              <a:t>Rule 11(g) requires auditors’ report to state whether the company, has used such </a:t>
            </a:r>
            <a:r>
              <a:rPr lang="en-GB" dirty="0">
                <a:solidFill>
                  <a:srgbClr val="FF0000"/>
                </a:solidFill>
                <a:effectLst/>
                <a:latin typeface="Arial" panose="020B0604020202020204" pitchFamily="34" charset="0"/>
                <a:ea typeface="Calibri" panose="020F0502020204030204" pitchFamily="34" charset="0"/>
                <a:cs typeface="Arial" panose="020B0604020202020204" pitchFamily="34" charset="0"/>
              </a:rPr>
              <a:t>accounting software </a:t>
            </a:r>
            <a:r>
              <a:rPr lang="en-GB" dirty="0">
                <a:effectLst/>
                <a:latin typeface="Arial" panose="020B0604020202020204" pitchFamily="34" charset="0"/>
                <a:ea typeface="Calibri" panose="020F0502020204030204" pitchFamily="34" charset="0"/>
                <a:cs typeface="Arial" panose="020B0604020202020204" pitchFamily="34" charset="0"/>
              </a:rPr>
              <a:t>for maintaining its </a:t>
            </a:r>
            <a:r>
              <a:rPr lang="en-GB" dirty="0">
                <a:solidFill>
                  <a:srgbClr val="FF0000"/>
                </a:solidFill>
                <a:effectLst/>
                <a:latin typeface="Arial" panose="020B0604020202020204" pitchFamily="34" charset="0"/>
                <a:ea typeface="Calibri" panose="020F0502020204030204" pitchFamily="34" charset="0"/>
                <a:cs typeface="Arial" panose="020B0604020202020204" pitchFamily="34" charset="0"/>
              </a:rPr>
              <a:t>books of account </a:t>
            </a:r>
            <a:r>
              <a:rPr lang="en-GB" dirty="0">
                <a:effectLst/>
                <a:latin typeface="Arial" panose="020B0604020202020204" pitchFamily="34" charset="0"/>
                <a:ea typeface="Calibri" panose="020F0502020204030204" pitchFamily="34" charset="0"/>
                <a:cs typeface="Arial" panose="020B0604020202020204" pitchFamily="34" charset="0"/>
              </a:rPr>
              <a:t>which has: </a:t>
            </a:r>
          </a:p>
          <a:p>
            <a:pPr marL="285750" lvl="0" indent="-285750" algn="just">
              <a:spcAft>
                <a:spcPts val="800"/>
              </a:spcAft>
              <a:buFont typeface="Wingdings" panose="05000000000000000000" pitchFamily="2" charset="2"/>
              <a:buChar char="Ø"/>
            </a:pPr>
            <a:r>
              <a:rPr lang="en-GB" dirty="0">
                <a:effectLst/>
                <a:latin typeface="Arial" panose="020B0604020202020204" pitchFamily="34" charset="0"/>
                <a:ea typeface="Calibri" panose="020F0502020204030204" pitchFamily="34" charset="0"/>
                <a:cs typeface="Arial" panose="020B0604020202020204" pitchFamily="34" charset="0"/>
              </a:rPr>
              <a:t>Feature of </a:t>
            </a:r>
            <a:r>
              <a:rPr lang="en-GB" u="sng" dirty="0">
                <a:solidFill>
                  <a:srgbClr val="FF0000"/>
                </a:solidFill>
                <a:effectLst/>
                <a:latin typeface="Arial" panose="020B0604020202020204" pitchFamily="34" charset="0"/>
                <a:ea typeface="Calibri" panose="020F0502020204030204" pitchFamily="34" charset="0"/>
                <a:cs typeface="Arial" panose="020B0604020202020204" pitchFamily="34" charset="0"/>
              </a:rPr>
              <a:t>recording</a:t>
            </a:r>
            <a:r>
              <a:rPr lang="en-GB" dirty="0">
                <a:solidFill>
                  <a:srgbClr val="FF0000"/>
                </a:solidFill>
                <a:effectLst/>
                <a:latin typeface="Arial" panose="020B0604020202020204" pitchFamily="34" charset="0"/>
                <a:ea typeface="Calibri" panose="020F0502020204030204" pitchFamily="34" charset="0"/>
                <a:cs typeface="Arial" panose="020B0604020202020204" pitchFamily="34" charset="0"/>
              </a:rPr>
              <a:t> audit trail </a:t>
            </a:r>
            <a:r>
              <a:rPr lang="en-GB" dirty="0">
                <a:effectLst/>
                <a:latin typeface="Arial" panose="020B0604020202020204" pitchFamily="34" charset="0"/>
                <a:ea typeface="Calibri" panose="020F0502020204030204" pitchFamily="34" charset="0"/>
                <a:cs typeface="Arial" panose="020B0604020202020204" pitchFamily="34" charset="0"/>
              </a:rPr>
              <a:t>(edit log) facility and </a:t>
            </a:r>
          </a:p>
          <a:p>
            <a:pPr marL="285750" lvl="0" indent="-285750" algn="just">
              <a:spcAft>
                <a:spcPts val="800"/>
              </a:spcAft>
              <a:buFont typeface="Wingdings" panose="05000000000000000000" pitchFamily="2" charset="2"/>
              <a:buChar char="Ø"/>
            </a:pPr>
            <a:r>
              <a:rPr lang="en-GB" dirty="0">
                <a:latin typeface="Arial" panose="020B0604020202020204" pitchFamily="34" charset="0"/>
                <a:ea typeface="Calibri" panose="020F0502020204030204" pitchFamily="34" charset="0"/>
                <a:cs typeface="Arial" panose="020B0604020202020204" pitchFamily="34" charset="0"/>
              </a:rPr>
              <a:t>T</a:t>
            </a:r>
            <a:r>
              <a:rPr lang="en-GB" dirty="0">
                <a:effectLst/>
                <a:latin typeface="Arial" panose="020B0604020202020204" pitchFamily="34" charset="0"/>
                <a:ea typeface="Calibri" panose="020F0502020204030204" pitchFamily="34" charset="0"/>
                <a:cs typeface="Arial" panose="020B0604020202020204" pitchFamily="34" charset="0"/>
              </a:rPr>
              <a:t>he same has been </a:t>
            </a:r>
            <a:r>
              <a:rPr lang="en-GB" dirty="0">
                <a:solidFill>
                  <a:srgbClr val="FF0000"/>
                </a:solidFill>
                <a:effectLst/>
                <a:latin typeface="Arial" panose="020B0604020202020204" pitchFamily="34" charset="0"/>
                <a:ea typeface="Calibri" panose="020F0502020204030204" pitchFamily="34" charset="0"/>
                <a:cs typeface="Arial" panose="020B0604020202020204" pitchFamily="34" charset="0"/>
              </a:rPr>
              <a:t>operated </a:t>
            </a:r>
            <a:r>
              <a:rPr lang="en-GB" u="sng" dirty="0">
                <a:solidFill>
                  <a:srgbClr val="FF0000"/>
                </a:solidFill>
                <a:effectLst/>
                <a:latin typeface="Arial" panose="020B0604020202020204" pitchFamily="34" charset="0"/>
                <a:ea typeface="Calibri" panose="020F0502020204030204" pitchFamily="34" charset="0"/>
                <a:cs typeface="Arial" panose="020B0604020202020204" pitchFamily="34" charset="0"/>
              </a:rPr>
              <a:t>throughout the year</a:t>
            </a:r>
            <a:r>
              <a:rPr lang="en-GB" u="sng" dirty="0">
                <a:effectLst/>
                <a:latin typeface="Arial" panose="020B0604020202020204" pitchFamily="34" charset="0"/>
                <a:ea typeface="Calibri" panose="020F0502020204030204" pitchFamily="34" charset="0"/>
                <a:cs typeface="Arial" panose="020B0604020202020204" pitchFamily="34" charset="0"/>
              </a:rPr>
              <a:t> </a:t>
            </a:r>
            <a:r>
              <a:rPr lang="en-GB" dirty="0">
                <a:effectLst/>
                <a:latin typeface="Arial" panose="020B0604020202020204" pitchFamily="34" charset="0"/>
                <a:ea typeface="Calibri" panose="020F0502020204030204" pitchFamily="34" charset="0"/>
                <a:cs typeface="Arial" panose="020B0604020202020204" pitchFamily="34" charset="0"/>
              </a:rPr>
              <a:t>for all transactions recorded in the software and </a:t>
            </a:r>
          </a:p>
          <a:p>
            <a:pPr marL="285750" lvl="0" indent="-285750" algn="just">
              <a:spcAft>
                <a:spcPts val="800"/>
              </a:spcAft>
              <a:buFont typeface="Wingdings" panose="05000000000000000000" pitchFamily="2" charset="2"/>
              <a:buChar char="Ø"/>
            </a:pPr>
            <a:r>
              <a:rPr lang="en-GB" dirty="0">
                <a:latin typeface="Arial" panose="020B0604020202020204" pitchFamily="34" charset="0"/>
                <a:ea typeface="Calibri" panose="020F0502020204030204" pitchFamily="34" charset="0"/>
                <a:cs typeface="Arial" panose="020B0604020202020204" pitchFamily="34" charset="0"/>
              </a:rPr>
              <a:t>T</a:t>
            </a:r>
            <a:r>
              <a:rPr lang="en-GB" dirty="0">
                <a:effectLst/>
                <a:latin typeface="Arial" panose="020B0604020202020204" pitchFamily="34" charset="0"/>
                <a:ea typeface="Calibri" panose="020F0502020204030204" pitchFamily="34" charset="0"/>
                <a:cs typeface="Arial" panose="020B0604020202020204" pitchFamily="34" charset="0"/>
              </a:rPr>
              <a:t>he audit trail feature has </a:t>
            </a:r>
            <a:r>
              <a:rPr lang="en-GB" u="sng" dirty="0">
                <a:solidFill>
                  <a:srgbClr val="FF0000"/>
                </a:solidFill>
                <a:effectLst/>
                <a:latin typeface="Arial" panose="020B0604020202020204" pitchFamily="34" charset="0"/>
                <a:ea typeface="Calibri" panose="020F0502020204030204" pitchFamily="34" charset="0"/>
                <a:cs typeface="Arial" panose="020B0604020202020204" pitchFamily="34" charset="0"/>
              </a:rPr>
              <a:t>not been tampered </a:t>
            </a:r>
            <a:r>
              <a:rPr lang="en-GB" dirty="0">
                <a:effectLst/>
                <a:latin typeface="Arial" panose="020B0604020202020204" pitchFamily="34" charset="0"/>
                <a:ea typeface="Calibri" panose="020F0502020204030204" pitchFamily="34" charset="0"/>
                <a:cs typeface="Arial" panose="020B0604020202020204" pitchFamily="34" charset="0"/>
              </a:rPr>
              <a:t>with and </a:t>
            </a:r>
          </a:p>
          <a:p>
            <a:pPr marL="285750" lvl="0" indent="-285750" algn="just">
              <a:spcAft>
                <a:spcPts val="800"/>
              </a:spcAft>
              <a:buFont typeface="Wingdings" panose="05000000000000000000" pitchFamily="2" charset="2"/>
              <a:buChar char="Ø"/>
            </a:pPr>
            <a:r>
              <a:rPr lang="en-GB" dirty="0">
                <a:latin typeface="Arial" panose="020B0604020202020204" pitchFamily="34" charset="0"/>
                <a:ea typeface="Calibri" panose="020F0502020204030204" pitchFamily="34" charset="0"/>
                <a:cs typeface="Arial" panose="020B0604020202020204" pitchFamily="34" charset="0"/>
              </a:rPr>
              <a:t>T</a:t>
            </a:r>
            <a:r>
              <a:rPr lang="en-GB" dirty="0">
                <a:effectLst/>
                <a:latin typeface="Arial" panose="020B0604020202020204" pitchFamily="34" charset="0"/>
                <a:ea typeface="Calibri" panose="020F0502020204030204" pitchFamily="34" charset="0"/>
                <a:cs typeface="Arial" panose="020B0604020202020204" pitchFamily="34" charset="0"/>
              </a:rPr>
              <a:t>he audit trail has been </a:t>
            </a:r>
            <a:r>
              <a:rPr lang="en-GB" u="sng" dirty="0">
                <a:solidFill>
                  <a:srgbClr val="FF0000"/>
                </a:solidFill>
                <a:effectLst/>
                <a:latin typeface="Arial" panose="020B0604020202020204" pitchFamily="34" charset="0"/>
                <a:ea typeface="Calibri" panose="020F0502020204030204" pitchFamily="34" charset="0"/>
                <a:cs typeface="Arial" panose="020B0604020202020204" pitchFamily="34" charset="0"/>
              </a:rPr>
              <a:t>preserved</a:t>
            </a:r>
            <a:r>
              <a:rPr lang="en-GB" dirty="0">
                <a:effectLst/>
                <a:latin typeface="Arial" panose="020B0604020202020204" pitchFamily="34" charset="0"/>
                <a:ea typeface="Calibri" panose="020F0502020204030204" pitchFamily="34" charset="0"/>
                <a:cs typeface="Arial" panose="020B0604020202020204" pitchFamily="34" charset="0"/>
              </a:rPr>
              <a:t> by the company as per the statutory requirements for record retention.</a:t>
            </a:r>
          </a:p>
          <a:p>
            <a:pPr marL="285750" lvl="0" indent="-285750" algn="just">
              <a:spcAft>
                <a:spcPts val="800"/>
              </a:spcAft>
              <a:buFont typeface="Wingdings" panose="05000000000000000000" pitchFamily="2" charset="2"/>
              <a:buChar char="Ø"/>
            </a:pPr>
            <a:r>
              <a:rPr lang="en-GB" b="1" u="sng" dirty="0">
                <a:latin typeface="Arial" panose="020B0604020202020204" pitchFamily="34" charset="0"/>
                <a:ea typeface="Calibri" panose="020F0502020204030204" pitchFamily="34" charset="0"/>
                <a:cs typeface="Arial" panose="020B0604020202020204" pitchFamily="34" charset="0"/>
              </a:rPr>
              <a:t>Comments:</a:t>
            </a:r>
            <a:r>
              <a:rPr lang="en-GB" b="1" dirty="0">
                <a:effectLst/>
                <a:latin typeface="Arial" panose="020B0604020202020204" pitchFamily="34" charset="0"/>
                <a:ea typeface="Calibri" panose="020F050202020403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Manual, Partly or fully</a:t>
            </a:r>
            <a:r>
              <a:rPr lang="en-GB" b="1" dirty="0">
                <a:latin typeface="Arial" panose="020B0604020202020204" pitchFamily="34" charset="0"/>
                <a:cs typeface="Arial" panose="020B0604020202020204" pitchFamily="34" charset="0"/>
              </a:rPr>
              <a:t> : Not Applicable</a:t>
            </a:r>
          </a:p>
        </p:txBody>
      </p:sp>
    </p:spTree>
    <p:extLst>
      <p:ext uri="{BB962C8B-B14F-4D97-AF65-F5344CB8AC3E}">
        <p14:creationId xmlns:p14="http://schemas.microsoft.com/office/powerpoint/2010/main" val="282361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45820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Requirement of Rule 11(g)</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11</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924800" cy="120032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800"/>
              </a:spcAft>
              <a:buClrTx/>
              <a:buSzTx/>
              <a:buFontTx/>
              <a:buNone/>
              <a:tabLst/>
              <a:defRPr/>
            </a:pPr>
            <a:r>
              <a:rPr lang="en-GB" sz="1800" dirty="0">
                <a:effectLst/>
                <a:latin typeface="Arial" panose="020B0604020202020204" pitchFamily="34" charset="0"/>
                <a:ea typeface="Calibri" panose="020F0502020204030204" pitchFamily="34" charset="0"/>
              </a:rPr>
              <a:t>The requirement was initially made applicable for financial year commencing on or after the 1</a:t>
            </a:r>
            <a:r>
              <a:rPr lang="en-GB" sz="1800" baseline="30000" dirty="0">
                <a:effectLst/>
                <a:latin typeface="Arial" panose="020B0604020202020204" pitchFamily="34" charset="0"/>
                <a:ea typeface="Calibri" panose="020F0502020204030204" pitchFamily="34" charset="0"/>
              </a:rPr>
              <a:t>st</a:t>
            </a:r>
            <a:r>
              <a:rPr lang="en-GB" sz="1800" dirty="0">
                <a:effectLst/>
                <a:latin typeface="Arial" panose="020B0604020202020204" pitchFamily="34" charset="0"/>
                <a:ea typeface="Calibri" panose="020F0502020204030204" pitchFamily="34" charset="0"/>
              </a:rPr>
              <a:t> day of April 2021 vide notification dated March 24, 2021. However the applicability was deferred to financial year commencing on or after April 1, 2022 vide MCA notification dated April 1, 2021.</a:t>
            </a: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29102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45820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Requirement for Companies</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12</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924800" cy="2513509"/>
          </a:xfrm>
          <a:prstGeom prst="rect">
            <a:avLst/>
          </a:prstGeom>
          <a:noFill/>
        </p:spPr>
        <p:txBody>
          <a:bodyPr wrap="square" rtlCol="0">
            <a:spAutoFit/>
          </a:bodyPr>
          <a:lstStyle/>
          <a:p>
            <a:pPr marL="285750" indent="-285750" algn="just">
              <a:spcAft>
                <a:spcPts val="800"/>
              </a:spcAft>
              <a:buFont typeface="Arial" panose="020B0604020202020204" pitchFamily="34" charset="0"/>
              <a:buChar char="•"/>
            </a:pPr>
            <a:r>
              <a:rPr lang="en-GB" sz="1800" dirty="0">
                <a:effectLst/>
                <a:latin typeface="Arial" panose="020B0604020202020204" pitchFamily="34" charset="0"/>
                <a:ea typeface="Calibri" panose="020F0502020204030204" pitchFamily="34" charset="0"/>
                <a:cs typeface="Mangal" panose="02040503050203030202" pitchFamily="18" charset="0"/>
              </a:rPr>
              <a:t>A new requirement for companies has been prescribed under the proviso to Rule 3(1) of Companies (Accounts) Rules, 2014 </a:t>
            </a:r>
            <a:r>
              <a:rPr lang="en-GB" sz="1800" b="1" dirty="0">
                <a:effectLst/>
                <a:latin typeface="Arial" panose="020B0604020202020204" pitchFamily="34" charset="0"/>
                <a:ea typeface="Calibri" panose="020F0502020204030204" pitchFamily="34" charset="0"/>
                <a:cs typeface="Mangal" panose="02040503050203030202" pitchFamily="18" charset="0"/>
              </a:rPr>
              <a:t>(“Account Rules”)</a:t>
            </a:r>
            <a:r>
              <a:rPr lang="en-GB" sz="1800" dirty="0">
                <a:effectLst/>
                <a:latin typeface="Arial" panose="020B0604020202020204" pitchFamily="34" charset="0"/>
                <a:ea typeface="Calibri" panose="020F0502020204030204" pitchFamily="34" charset="0"/>
                <a:cs typeface="Mangal" panose="02040503050203030202" pitchFamily="18" charset="0"/>
              </a:rPr>
              <a:t> requiring companies, which </a:t>
            </a:r>
            <a:r>
              <a:rPr lang="en-GB" sz="1800" dirty="0">
                <a:solidFill>
                  <a:srgbClr val="FF0000"/>
                </a:solidFill>
                <a:effectLst/>
                <a:latin typeface="Arial" panose="020B0604020202020204" pitchFamily="34" charset="0"/>
                <a:ea typeface="Calibri" panose="020F0502020204030204" pitchFamily="34" charset="0"/>
                <a:cs typeface="Mangal" panose="02040503050203030202" pitchFamily="18" charset="0"/>
              </a:rPr>
              <a:t>use accounting software </a:t>
            </a:r>
            <a:r>
              <a:rPr lang="en-GB" sz="1800" dirty="0">
                <a:effectLst/>
                <a:latin typeface="Arial" panose="020B0604020202020204" pitchFamily="34" charset="0"/>
                <a:ea typeface="Calibri" panose="020F0502020204030204" pitchFamily="34" charset="0"/>
                <a:cs typeface="Mangal" panose="02040503050203030202" pitchFamily="18" charset="0"/>
              </a:rPr>
              <a:t>for maintaining their books of account, to use only such software which has </a:t>
            </a:r>
            <a:r>
              <a:rPr lang="en-GB" sz="1800" dirty="0">
                <a:solidFill>
                  <a:srgbClr val="FF0000"/>
                </a:solidFill>
                <a:effectLst/>
                <a:latin typeface="Arial" panose="020B0604020202020204" pitchFamily="34" charset="0"/>
                <a:ea typeface="Calibri" panose="020F0502020204030204" pitchFamily="34" charset="0"/>
                <a:cs typeface="Mangal" panose="02040503050203030202" pitchFamily="18" charset="0"/>
              </a:rPr>
              <a:t>audit trail feature</a:t>
            </a:r>
            <a:r>
              <a:rPr lang="en-GB" sz="1800" dirty="0">
                <a:effectLst/>
                <a:latin typeface="Arial" panose="020B0604020202020204" pitchFamily="34" charset="0"/>
                <a:ea typeface="Calibri" panose="020F0502020204030204" pitchFamily="34" charset="0"/>
                <a:cs typeface="Mangal" panose="02040503050203030202" pitchFamily="18" charset="0"/>
              </a:rPr>
              <a:t>. </a:t>
            </a:r>
          </a:p>
          <a:p>
            <a:pPr marL="285750" indent="-285750" algn="just">
              <a:spcAft>
                <a:spcPts val="800"/>
              </a:spcAft>
              <a:buFont typeface="Arial" panose="020B0604020202020204" pitchFamily="34" charset="0"/>
              <a:buChar char="•"/>
            </a:pPr>
            <a:r>
              <a:rPr lang="en-GB" sz="1800" dirty="0">
                <a:effectLst/>
                <a:latin typeface="Arial" panose="020B0604020202020204" pitchFamily="34" charset="0"/>
                <a:ea typeface="Calibri" panose="020F0502020204030204" pitchFamily="34" charset="0"/>
                <a:cs typeface="Mangal" panose="02040503050203030202" pitchFamily="18" charset="0"/>
              </a:rPr>
              <a:t>This requirement was initially made applicable for F.Y. commencing on or after April 1, 2021. However, its applicability has been deferred two times and this requirement is finally applicable from April 1, 2023.</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defTabSz="914400" rtl="0" eaLnBrk="1" fontAlgn="auto" latinLnBrk="0" hangingPunct="1">
              <a:lnSpc>
                <a:spcPct val="100000"/>
              </a:lnSpc>
              <a:spcBef>
                <a:spcPts val="0"/>
              </a:spcBef>
              <a:spcAft>
                <a:spcPts val="80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15900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algn="just" eaLnBrk="1" hangingPunct="1">
              <a:lnSpc>
                <a:spcPct val="90000"/>
              </a:lnSpc>
            </a:pPr>
            <a:r>
              <a:rPr lang="en-US" altLang="en-US" sz="2000" dirty="0">
                <a:latin typeface="Calisto MT" panose="02040603050505030304" pitchFamily="18" charset="0"/>
              </a:rPr>
              <a:t>		</a:t>
            </a:r>
          </a:p>
        </p:txBody>
      </p:sp>
      <p:sp>
        <p:nvSpPr>
          <p:cNvPr id="10" name="Rectangle 9"/>
          <p:cNvSpPr/>
          <p:nvPr/>
        </p:nvSpPr>
        <p:spPr>
          <a:xfrm>
            <a:off x="76200" y="235863"/>
            <a:ext cx="8458200" cy="461665"/>
          </a:xfrm>
          <a:prstGeom prst="rect">
            <a:avLst/>
          </a:prstGeom>
        </p:spPr>
        <p:txBody>
          <a:bodyPr wrap="square">
            <a:spAutoFit/>
          </a:bodyPr>
          <a:lstStyle/>
          <a:p>
            <a:pPr marL="12700" algn="ctr">
              <a:spcBef>
                <a:spcPts val="100"/>
              </a:spcBef>
            </a:pPr>
            <a:r>
              <a:rPr lang="en-US" sz="2400" b="1" dirty="0">
                <a:latin typeface="Trebuchet MS" panose="020B0603020202020204" pitchFamily="34" charset="0"/>
              </a:rPr>
              <a:t>Scope of Implementation Guide </a:t>
            </a:r>
            <a:endParaRPr lang="en-IN" sz="2400" b="1" dirty="0">
              <a:latin typeface="Trebuchet MS" panose="020B0603020202020204" pitchFamily="34" charset="0"/>
            </a:endParaRPr>
          </a:p>
        </p:txBody>
      </p:sp>
      <p:sp>
        <p:nvSpPr>
          <p:cNvPr id="11" name="Slide Number Placeholder 1"/>
          <p:cNvSpPr>
            <a:spLocks noGrp="1"/>
          </p:cNvSpPr>
          <p:nvPr>
            <p:ph type="sldNum" sz="quarter" idx="7"/>
          </p:nvPr>
        </p:nvSpPr>
        <p:spPr/>
        <p:txBody>
          <a:bodyPr/>
          <a:lstStyle/>
          <a:p>
            <a:pPr marL="0" lvl="0" indent="0" algn="r" rtl="0">
              <a:lnSpc>
                <a:spcPts val="2000"/>
              </a:lnSpc>
              <a:spcBef>
                <a:spcPts val="300"/>
              </a:spcBef>
              <a:buNone/>
            </a:pPr>
            <a:fld id="{00000000-1234-1234-1234-123412341234}" type="slidenum">
              <a:rPr lang="en" sz="1600" smtClean="0">
                <a:latin typeface="Gill Sans MT" pitchFamily="34" charset="0"/>
              </a:rPr>
              <a:pPr marL="0" lvl="0" indent="0" algn="r" rtl="0">
                <a:lnSpc>
                  <a:spcPts val="2000"/>
                </a:lnSpc>
                <a:spcBef>
                  <a:spcPts val="300"/>
                </a:spcBef>
                <a:buNone/>
              </a:pPr>
              <a:t>13</a:t>
            </a:fld>
            <a:endParaRPr lang="en" sz="1600" dirty="0">
              <a:latin typeface="Gill Sans MT" pitchFamily="34" charset="0"/>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endParaRPr lang="en-IN" dirty="0"/>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924800" cy="1856919"/>
          </a:xfrm>
          <a:prstGeom prst="rect">
            <a:avLst/>
          </a:prstGeom>
          <a:noFill/>
        </p:spPr>
        <p:txBody>
          <a:bodyPr wrap="square" rtlCol="0">
            <a:spAutoFit/>
          </a:bodyPr>
          <a:lstStyle/>
          <a:p>
            <a:pPr marL="342900" lvl="0" indent="-360000" algn="just">
              <a:spcAft>
                <a:spcPts val="800"/>
              </a:spcAft>
              <a:buFont typeface="Arial" panose="020B0604020202020204" pitchFamily="34" charset="0"/>
              <a:buChar char="•"/>
            </a:pPr>
            <a:r>
              <a:rPr lang="en-GB" dirty="0">
                <a:effectLst/>
                <a:latin typeface="Arial" panose="020B0604020202020204" pitchFamily="34" charset="0"/>
                <a:ea typeface="Calibri" panose="020F0502020204030204" pitchFamily="34" charset="0"/>
                <a:cs typeface="Arial" panose="020B0604020202020204" pitchFamily="34" charset="0"/>
              </a:rPr>
              <a:t>The purpose of this Guide is to enable the auditors to comply with the reporting requirements of Rule 11(g). This Guide provides the principle based guidance for reporting and auditors are expected to exercise their professional judgement while reporting on Rule 11(g).</a:t>
            </a:r>
            <a:endParaRPr lang="en-IN" dirty="0">
              <a:effectLst/>
              <a:latin typeface="Arial" panose="020B0604020202020204" pitchFamily="34" charset="0"/>
              <a:ea typeface="Calibri" panose="020F0502020204030204" pitchFamily="34" charset="0"/>
              <a:cs typeface="Arial" panose="020B0604020202020204" pitchFamily="34" charset="0"/>
            </a:endParaRPr>
          </a:p>
          <a:p>
            <a:pPr marL="342900" lvl="0" indent="-360000" algn="just">
              <a:spcAft>
                <a:spcPts val="800"/>
              </a:spcAft>
              <a:buFont typeface="Arial" panose="020B0604020202020204" pitchFamily="34" charset="0"/>
              <a:buChar char="•"/>
            </a:pPr>
            <a:r>
              <a:rPr lang="en-GB" dirty="0">
                <a:effectLst/>
                <a:latin typeface="Arial" panose="020B0604020202020204" pitchFamily="34" charset="0"/>
                <a:ea typeface="Calibri" panose="020F0502020204030204" pitchFamily="34" charset="0"/>
                <a:cs typeface="Arial" panose="020B0604020202020204" pitchFamily="34" charset="0"/>
              </a:rPr>
              <a:t>This Guide has been developed to provide detailed guidance to auditors to enable compliance with reporting requirement under Rule 11(g).</a:t>
            </a:r>
            <a:endParaRPr lang="en-IN"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5327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45820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What constitutes Books of Account  </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14</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924800" cy="3821559"/>
          </a:xfrm>
          <a:prstGeom prst="rect">
            <a:avLst/>
          </a:prstGeom>
          <a:noFill/>
        </p:spPr>
        <p:txBody>
          <a:bodyPr wrap="square" rtlCol="0">
            <a:spAutoFit/>
          </a:bodyPr>
          <a:lstStyle/>
          <a:p>
            <a:pPr marL="342900" marR="0" lvl="0" indent="-360000" algn="just" defTabSz="914400" rtl="0" eaLnBrk="1" fontAlgn="auto" latinLnBrk="0" hangingPunct="1">
              <a:lnSpc>
                <a:spcPct val="100000"/>
              </a:lnSpc>
              <a:spcBef>
                <a:spcPts val="0"/>
              </a:spcBef>
              <a:spcAft>
                <a:spcPts val="8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For purpose of reporting under Rule 11(g), definition of “books of account” will be as per definition given in Section 2(13) of the Act. </a:t>
            </a:r>
          </a:p>
          <a:p>
            <a:pPr algn="just">
              <a:lnSpc>
                <a:spcPts val="1400"/>
              </a:lnSpc>
              <a:spcAft>
                <a:spcPts val="800"/>
              </a:spcAft>
            </a:pPr>
            <a:endParaRPr lang="en-GB" sz="1800" b="1" dirty="0">
              <a:effectLst/>
              <a:latin typeface="Arial" panose="020B0604020202020204" pitchFamily="34" charset="0"/>
              <a:ea typeface="Calibri" panose="020F0502020204030204" pitchFamily="34" charset="0"/>
              <a:cs typeface="Mangal" panose="02040503050203030202" pitchFamily="18" charset="0"/>
            </a:endParaRPr>
          </a:p>
          <a:p>
            <a:pPr marL="285750" indent="-285750" algn="just">
              <a:lnSpc>
                <a:spcPts val="1400"/>
              </a:lnSpc>
              <a:spcAft>
                <a:spcPts val="800"/>
              </a:spcAft>
              <a:buFont typeface="Arial" panose="020B0604020202020204" pitchFamily="34" charset="0"/>
              <a:buChar char="•"/>
            </a:pPr>
            <a:r>
              <a:rPr lang="en-GB" sz="1800" b="1" dirty="0">
                <a:effectLst/>
                <a:latin typeface="Arial" panose="020B0604020202020204" pitchFamily="34" charset="0"/>
                <a:ea typeface="Calibri" panose="020F0502020204030204" pitchFamily="34" charset="0"/>
                <a:cs typeface="Mangal" panose="02040503050203030202" pitchFamily="18" charset="0"/>
              </a:rPr>
              <a:t>Books of Account </a:t>
            </a:r>
            <a:r>
              <a:rPr lang="en-GB" sz="1800" dirty="0">
                <a:effectLst/>
                <a:latin typeface="Arial" panose="020B0604020202020204" pitchFamily="34" charset="0"/>
                <a:ea typeface="Calibri" panose="020F0502020204030204" pitchFamily="34" charset="0"/>
                <a:cs typeface="Mangal" panose="02040503050203030202" pitchFamily="18" charset="0"/>
              </a:rPr>
              <a:t>as per Section 2(13) of the Act includes records maintained in respect of—</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65760" indent="-365760" algn="just">
              <a:lnSpc>
                <a:spcPts val="1400"/>
              </a:lnSpc>
              <a:spcBef>
                <a:spcPts val="600"/>
              </a:spcBef>
              <a:spcAft>
                <a:spcPts val="800"/>
              </a:spcAft>
            </a:pPr>
            <a:r>
              <a:rPr lang="en-GB" sz="1800" dirty="0">
                <a:effectLst/>
                <a:latin typeface="Arial" panose="020B0604020202020204" pitchFamily="34" charset="0"/>
                <a:ea typeface="Calibri" panose="020F0502020204030204" pitchFamily="34" charset="0"/>
                <a:cs typeface="Mangal" panose="02040503050203030202" pitchFamily="18" charset="0"/>
              </a:rPr>
              <a:t>	(</a:t>
            </a:r>
            <a:r>
              <a:rPr lang="en-GB" sz="1800" dirty="0" err="1">
                <a:effectLst/>
                <a:latin typeface="Arial" panose="020B0604020202020204" pitchFamily="34" charset="0"/>
                <a:ea typeface="Calibri" panose="020F0502020204030204" pitchFamily="34" charset="0"/>
                <a:cs typeface="Mangal" panose="02040503050203030202" pitchFamily="18" charset="0"/>
              </a:rPr>
              <a:t>i</a:t>
            </a:r>
            <a:r>
              <a:rPr lang="en-GB" sz="1800" dirty="0">
                <a:effectLst/>
                <a:latin typeface="Arial" panose="020B0604020202020204" pitchFamily="34" charset="0"/>
                <a:ea typeface="Calibri" panose="020F0502020204030204" pitchFamily="34" charset="0"/>
                <a:cs typeface="Mangal" panose="02040503050203030202" pitchFamily="18" charset="0"/>
              </a:rPr>
              <a:t>) 	all sums of money received and expended by a company and matters in relation to which the receipts and expenditure take place;</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65760" indent="-365760" algn="just">
              <a:lnSpc>
                <a:spcPts val="1400"/>
              </a:lnSpc>
              <a:spcBef>
                <a:spcPts val="600"/>
              </a:spcBef>
              <a:spcAft>
                <a:spcPts val="800"/>
              </a:spcAft>
            </a:pPr>
            <a:r>
              <a:rPr lang="en-GB" sz="1800" dirty="0">
                <a:effectLst/>
                <a:latin typeface="Arial" panose="020B0604020202020204" pitchFamily="34" charset="0"/>
                <a:ea typeface="Calibri" panose="020F0502020204030204" pitchFamily="34" charset="0"/>
                <a:cs typeface="Mangal" panose="02040503050203030202" pitchFamily="18" charset="0"/>
              </a:rPr>
              <a:t>	(ii) 	all sales and purchases of goods and services by the company;</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65760" indent="-365760" algn="just">
              <a:lnSpc>
                <a:spcPts val="1400"/>
              </a:lnSpc>
              <a:spcBef>
                <a:spcPts val="600"/>
              </a:spcBef>
              <a:spcAft>
                <a:spcPts val="800"/>
              </a:spcAft>
            </a:pPr>
            <a:r>
              <a:rPr lang="en-GB" sz="1800" dirty="0">
                <a:effectLst/>
                <a:latin typeface="Arial" panose="020B0604020202020204" pitchFamily="34" charset="0"/>
                <a:ea typeface="Calibri" panose="020F0502020204030204" pitchFamily="34" charset="0"/>
                <a:cs typeface="Mangal" panose="02040503050203030202" pitchFamily="18" charset="0"/>
              </a:rPr>
              <a:t>	(iii) 	the assets and liabilities of the company; and</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65760" indent="-365760" algn="just">
              <a:lnSpc>
                <a:spcPts val="1400"/>
              </a:lnSpc>
              <a:spcBef>
                <a:spcPts val="600"/>
              </a:spcBef>
              <a:spcAft>
                <a:spcPts val="800"/>
              </a:spcAft>
            </a:pPr>
            <a:r>
              <a:rPr lang="en-GB" sz="1800" dirty="0">
                <a:effectLst/>
                <a:latin typeface="Arial" panose="020B0604020202020204" pitchFamily="34" charset="0"/>
                <a:ea typeface="Calibri" panose="020F0502020204030204" pitchFamily="34" charset="0"/>
                <a:cs typeface="Mangal" panose="02040503050203030202" pitchFamily="18" charset="0"/>
              </a:rPr>
              <a:t>	(iv) 	the items of cost as may be prescribed under section 148 in the case of a company which belongs to any class of companies specified under that section;</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60000" algn="just" defTabSz="914400" rtl="0" eaLnBrk="1" fontAlgn="auto" latinLnBrk="0" hangingPunct="1">
              <a:lnSpc>
                <a:spcPct val="100000"/>
              </a:lnSpc>
              <a:spcBef>
                <a:spcPts val="600"/>
              </a:spcBef>
              <a:spcAft>
                <a:spcPts val="80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44702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45820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What constitutes Books of Account  </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15</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924800" cy="2487861"/>
          </a:xfrm>
          <a:prstGeom prst="rect">
            <a:avLst/>
          </a:prstGeom>
          <a:noFill/>
        </p:spPr>
        <p:txBody>
          <a:bodyPr wrap="square" rtlCol="0">
            <a:spAutoFit/>
          </a:bodyPr>
          <a:lstStyle/>
          <a:p>
            <a:pPr marL="342900" marR="0" lvl="0" indent="-360000" algn="just" defTabSz="914400" rtl="0" eaLnBrk="1" fontAlgn="auto" latinLnBrk="0" hangingPunct="1">
              <a:lnSpc>
                <a:spcPct val="100000"/>
              </a:lnSpc>
              <a:spcBef>
                <a:spcPts val="600"/>
              </a:spcBef>
              <a:spcAft>
                <a:spcPts val="800"/>
              </a:spcAft>
              <a:buClrTx/>
              <a:buSzTx/>
              <a:buFont typeface="Arial" panose="020B0604020202020204" pitchFamily="34" charset="0"/>
              <a:buChar char="•"/>
              <a:tabLst/>
              <a:defRPr/>
            </a:pPr>
            <a:r>
              <a:rPr lang="en-US" sz="1800" dirty="0">
                <a:solidFill>
                  <a:srgbClr val="FF0000"/>
                </a:solidFill>
                <a:effectLst/>
                <a:latin typeface="Arial" panose="020B0604020202020204" pitchFamily="34" charset="0"/>
                <a:ea typeface="Calibri" panose="020F0502020204030204" pitchFamily="34" charset="0"/>
              </a:rPr>
              <a:t>Any software </a:t>
            </a:r>
            <a:r>
              <a:rPr lang="en-US" sz="1800" dirty="0">
                <a:solidFill>
                  <a:srgbClr val="000000"/>
                </a:solidFill>
                <a:effectLst/>
                <a:latin typeface="Arial" panose="020B0604020202020204" pitchFamily="34" charset="0"/>
                <a:ea typeface="Calibri" panose="020F0502020204030204" pitchFamily="34" charset="0"/>
              </a:rPr>
              <a:t>that maintains records or transactions that fall under the definition of Books of Account as per the section 2(13) of the Act will be considered as accounting software for purpose of Rule 11(g).</a:t>
            </a:r>
          </a:p>
          <a:p>
            <a:pPr marL="342900" marR="0" lvl="0" indent="-360000" algn="just" defTabSz="914400" rtl="0" eaLnBrk="1" fontAlgn="auto" latinLnBrk="0" hangingPunct="1">
              <a:lnSpc>
                <a:spcPct val="100000"/>
              </a:lnSpc>
              <a:spcBef>
                <a:spcPts val="600"/>
              </a:spcBef>
              <a:spcAft>
                <a:spcPts val="800"/>
              </a:spcAft>
              <a:buClrTx/>
              <a:buSzTx/>
              <a:buFont typeface="Arial" panose="020B0604020202020204" pitchFamily="34" charset="0"/>
              <a:buChar char="•"/>
              <a:tabLst/>
              <a:defRPr/>
            </a:pPr>
            <a:r>
              <a:rPr lang="en-US" sz="1800" dirty="0">
                <a:solidFill>
                  <a:srgbClr val="000000"/>
                </a:solidFill>
                <a:effectLst/>
                <a:latin typeface="Arial" panose="020B0604020202020204" pitchFamily="34" charset="0"/>
                <a:ea typeface="Calibri" panose="020F0502020204030204" pitchFamily="34" charset="0"/>
              </a:rPr>
              <a:t>Example: </a:t>
            </a:r>
            <a:r>
              <a:rPr lang="en-US" sz="1800" dirty="0" err="1">
                <a:solidFill>
                  <a:srgbClr val="000000"/>
                </a:solidFill>
                <a:effectLst/>
                <a:latin typeface="Arial" panose="020B0604020202020204" pitchFamily="34" charset="0"/>
                <a:ea typeface="Calibri" panose="020F0502020204030204" pitchFamily="34" charset="0"/>
              </a:rPr>
              <a:t>i</a:t>
            </a:r>
            <a:r>
              <a:rPr lang="en-GB" sz="1800" dirty="0">
                <a:effectLst/>
                <a:latin typeface="Arial" panose="020B0604020202020204" pitchFamily="34" charset="0"/>
                <a:ea typeface="Calibri" panose="020F0502020204030204" pitchFamily="34" charset="0"/>
              </a:rPr>
              <a:t>f sales are recorded in a standalone software and only consolidated entries are recorded monthly into the software used to maintain the general ledger, the sales software should also have the audit trail feature since sales invoices would be covered under Books of Account.</a:t>
            </a:r>
            <a:r>
              <a:rPr lang="en-US" sz="1800" dirty="0">
                <a:solidFill>
                  <a:srgbClr val="000000"/>
                </a:solidFill>
                <a:effectLst/>
                <a:latin typeface="Arial" panose="020B0604020202020204" pitchFamily="34" charset="0"/>
                <a:ea typeface="Calibri" panose="020F0502020204030204" pitchFamily="34" charset="0"/>
              </a:rPr>
              <a:t> </a:t>
            </a: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18968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45820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Which records do not require Audit Trail </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16</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924800" cy="2390398"/>
          </a:xfrm>
          <a:prstGeom prst="rect">
            <a:avLst/>
          </a:prstGeom>
          <a:noFill/>
        </p:spPr>
        <p:txBody>
          <a:bodyPr wrap="square" rtlCol="0">
            <a:spAutoFit/>
          </a:bodyPr>
          <a:lstStyle/>
          <a:p>
            <a:pPr marL="342900" indent="-360000" algn="just">
              <a:spcBef>
                <a:spcPts val="600"/>
              </a:spcBef>
              <a:spcAft>
                <a:spcPts val="800"/>
              </a:spcAft>
              <a:buFont typeface="Arial" panose="020B0604020202020204" pitchFamily="34" charset="0"/>
              <a:buChar char="•"/>
            </a:pPr>
            <a:r>
              <a:rPr lang="en-GB" sz="1800" dirty="0">
                <a:effectLst/>
                <a:latin typeface="Arial" panose="020B0604020202020204" pitchFamily="34" charset="0"/>
                <a:ea typeface="Calibri" panose="020F0502020204030204" pitchFamily="34" charset="0"/>
                <a:cs typeface="Mangal" panose="02040503050203030202" pitchFamily="18" charset="0"/>
              </a:rPr>
              <a:t>The requirements of audit trail are applicable to the extent a company maintains its records in electronic form by using an accounting software. </a:t>
            </a:r>
          </a:p>
          <a:p>
            <a:pPr marL="342900" indent="-360000" algn="just">
              <a:spcBef>
                <a:spcPts val="600"/>
              </a:spcBef>
              <a:spcAft>
                <a:spcPts val="800"/>
              </a:spcAft>
              <a:buFont typeface="Arial" panose="020B0604020202020204" pitchFamily="34" charset="0"/>
              <a:buChar char="•"/>
            </a:pPr>
            <a:r>
              <a:rPr lang="en-GB" sz="1800" b="1" dirty="0">
                <a:effectLst/>
                <a:latin typeface="Arial" panose="020B0604020202020204" pitchFamily="34" charset="0"/>
                <a:ea typeface="Calibri" panose="020F0502020204030204" pitchFamily="34" charset="0"/>
                <a:cs typeface="Mangal" panose="02040503050203030202" pitchFamily="18" charset="0"/>
              </a:rPr>
              <a:t>Thus, where the books of account are entirely maintained </a:t>
            </a:r>
            <a:r>
              <a:rPr lang="en-GB" sz="1800" b="1" dirty="0">
                <a:solidFill>
                  <a:srgbClr val="FF0000"/>
                </a:solidFill>
                <a:effectLst/>
                <a:latin typeface="Arial" panose="020B0604020202020204" pitchFamily="34" charset="0"/>
                <a:ea typeface="Calibri" panose="020F0502020204030204" pitchFamily="34" charset="0"/>
                <a:cs typeface="Mangal" panose="02040503050203030202" pitchFamily="18" charset="0"/>
              </a:rPr>
              <a:t>manually</a:t>
            </a:r>
            <a:r>
              <a:rPr lang="en-GB" sz="1800" b="1" dirty="0">
                <a:effectLst/>
                <a:latin typeface="Arial" panose="020B0604020202020204" pitchFamily="34" charset="0"/>
                <a:ea typeface="Calibri" panose="020F0502020204030204" pitchFamily="34" charset="0"/>
                <a:cs typeface="Mangal" panose="02040503050203030202" pitchFamily="18" charset="0"/>
              </a:rPr>
              <a:t> –</a:t>
            </a:r>
            <a:r>
              <a:rPr lang="en-GB" sz="1800" dirty="0">
                <a:effectLst/>
                <a:latin typeface="Arial" panose="020B0604020202020204" pitchFamily="34" charset="0"/>
                <a:ea typeface="Calibri" panose="020F0502020204030204" pitchFamily="34" charset="0"/>
                <a:cs typeface="Mangal" panose="02040503050203030202" pitchFamily="18" charset="0"/>
              </a:rPr>
              <a:t> the assessment and reporting responsibility under Rule 11(g) will not be applicable and accordingly, same would need to be reported as statement of fact by the auditor against this clause.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60000" algn="just" defTabSz="914400" rtl="0" eaLnBrk="1" fontAlgn="auto" latinLnBrk="0" hangingPunct="1">
              <a:lnSpc>
                <a:spcPct val="100000"/>
              </a:lnSpc>
              <a:spcBef>
                <a:spcPts val="600"/>
              </a:spcBef>
              <a:spcAft>
                <a:spcPts val="80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62836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algn="just" eaLnBrk="1" hangingPunct="1">
              <a:lnSpc>
                <a:spcPct val="90000"/>
              </a:lnSpc>
            </a:pPr>
            <a:r>
              <a:rPr lang="en-US" altLang="en-US" sz="2000" dirty="0">
                <a:latin typeface="Calisto MT" panose="02040603050505030304" pitchFamily="18" charset="0"/>
              </a:rPr>
              <a:t>		</a:t>
            </a:r>
          </a:p>
        </p:txBody>
      </p:sp>
      <p:sp>
        <p:nvSpPr>
          <p:cNvPr id="10" name="Rectangle 9"/>
          <p:cNvSpPr/>
          <p:nvPr/>
        </p:nvSpPr>
        <p:spPr>
          <a:xfrm>
            <a:off x="76200" y="235863"/>
            <a:ext cx="8458200" cy="461665"/>
          </a:xfrm>
          <a:prstGeom prst="rect">
            <a:avLst/>
          </a:prstGeom>
        </p:spPr>
        <p:txBody>
          <a:bodyPr wrap="square">
            <a:spAutoFit/>
          </a:bodyPr>
          <a:lstStyle/>
          <a:p>
            <a:pPr marL="12700" algn="ctr">
              <a:spcBef>
                <a:spcPts val="100"/>
              </a:spcBef>
            </a:pPr>
            <a:r>
              <a:rPr lang="en-GB" sz="2400" b="1" dirty="0">
                <a:effectLst/>
                <a:latin typeface="Trebuchet MS" panose="020B0603020202020204" pitchFamily="34" charset="0"/>
                <a:ea typeface="Calibri" panose="020F0502020204030204" pitchFamily="34" charset="0"/>
                <a:cs typeface="Mangal" panose="02040503050203030202" pitchFamily="18" charset="0"/>
              </a:rPr>
              <a:t>Management’s Responsibility</a:t>
            </a:r>
            <a:endParaRPr lang="en-IN" sz="24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lvl="0" indent="0" algn="r" rtl="0">
              <a:lnSpc>
                <a:spcPts val="2000"/>
              </a:lnSpc>
              <a:spcBef>
                <a:spcPts val="300"/>
              </a:spcBef>
              <a:buNone/>
            </a:pPr>
            <a:fld id="{00000000-1234-1234-1234-123412341234}" type="slidenum">
              <a:rPr lang="en" sz="1600" smtClean="0">
                <a:latin typeface="Gill Sans MT" pitchFamily="34" charset="0"/>
              </a:rPr>
              <a:pPr marL="0" lvl="0" indent="0" algn="r" rtl="0">
                <a:lnSpc>
                  <a:spcPts val="2000"/>
                </a:lnSpc>
                <a:spcBef>
                  <a:spcPts val="300"/>
                </a:spcBef>
                <a:buNone/>
              </a:pPr>
              <a:t>17</a:t>
            </a:fld>
            <a:endParaRPr lang="en" sz="1600" dirty="0">
              <a:latin typeface="Gill Sans MT" pitchFamily="34" charset="0"/>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endParaRPr lang="en-IN" dirty="0"/>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848600" cy="3016210"/>
          </a:xfrm>
          <a:prstGeom prst="rect">
            <a:avLst/>
          </a:prstGeom>
          <a:noFill/>
        </p:spPr>
        <p:txBody>
          <a:bodyPr wrap="square" rtlCol="0">
            <a:spAutoFit/>
          </a:bodyPr>
          <a:lstStyle/>
          <a:p>
            <a:pPr lvl="0" algn="just">
              <a:spcAft>
                <a:spcPts val="800"/>
              </a:spcAft>
            </a:pPr>
            <a:r>
              <a:rPr lang="en-US" sz="17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Accounts Rules require that </a:t>
            </a:r>
            <a:r>
              <a:rPr lang="en-GB" sz="1700" dirty="0">
                <a:effectLst/>
                <a:latin typeface="Arial" panose="020B0604020202020204" pitchFamily="34" charset="0"/>
                <a:ea typeface="Calibri" panose="020F0502020204030204" pitchFamily="34" charset="0"/>
                <a:cs typeface="Arial" panose="020B0604020202020204" pitchFamily="34" charset="0"/>
              </a:rPr>
              <a:t>every company which </a:t>
            </a:r>
            <a:r>
              <a:rPr lang="en-GB" sz="1700" dirty="0">
                <a:solidFill>
                  <a:srgbClr val="FF0000"/>
                </a:solidFill>
                <a:effectLst/>
                <a:latin typeface="Arial" panose="020B0604020202020204" pitchFamily="34" charset="0"/>
                <a:ea typeface="Calibri" panose="020F0502020204030204" pitchFamily="34" charset="0"/>
                <a:cs typeface="Arial" panose="020B0604020202020204" pitchFamily="34" charset="0"/>
              </a:rPr>
              <a:t>uses an accounting software</a:t>
            </a:r>
            <a:r>
              <a:rPr lang="en-GB" sz="1700" dirty="0">
                <a:effectLst/>
                <a:latin typeface="Arial" panose="020B0604020202020204" pitchFamily="34" charset="0"/>
                <a:ea typeface="Calibri" panose="020F0502020204030204" pitchFamily="34" charset="0"/>
                <a:cs typeface="Arial" panose="020B0604020202020204" pitchFamily="34" charset="0"/>
              </a:rPr>
              <a:t> for maintaining its books of account, should use only such accounting software which has the following features:</a:t>
            </a:r>
            <a:endParaRPr lang="en-IN" sz="17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Aft>
                <a:spcPts val="800"/>
              </a:spcAft>
              <a:buFont typeface="Symbol" panose="05050102010706020507" pitchFamily="18" charset="2"/>
              <a:buChar char=""/>
            </a:pPr>
            <a:r>
              <a:rPr lang="en-GB" sz="1700" dirty="0">
                <a:solidFill>
                  <a:srgbClr val="FF0000"/>
                </a:solidFill>
                <a:effectLst/>
                <a:latin typeface="Arial" panose="020B0604020202020204" pitchFamily="34" charset="0"/>
                <a:ea typeface="Calibri" panose="020F0502020204030204" pitchFamily="34" charset="0"/>
                <a:cs typeface="Arial" panose="020B0604020202020204" pitchFamily="34" charset="0"/>
              </a:rPr>
              <a:t>Records</a:t>
            </a:r>
            <a:r>
              <a:rPr lang="en-GB" sz="1700" dirty="0">
                <a:effectLst/>
                <a:latin typeface="Arial" panose="020B0604020202020204" pitchFamily="34" charset="0"/>
                <a:ea typeface="Calibri" panose="020F0502020204030204" pitchFamily="34" charset="0"/>
                <a:cs typeface="Arial" panose="020B0604020202020204" pitchFamily="34" charset="0"/>
              </a:rPr>
              <a:t> an audit trail of each and every transaction, </a:t>
            </a:r>
            <a:r>
              <a:rPr lang="en-GB" sz="1700" dirty="0">
                <a:solidFill>
                  <a:srgbClr val="FF0000"/>
                </a:solidFill>
                <a:effectLst/>
                <a:latin typeface="Arial" panose="020B0604020202020204" pitchFamily="34" charset="0"/>
                <a:ea typeface="Calibri" panose="020F0502020204030204" pitchFamily="34" charset="0"/>
                <a:cs typeface="Arial" panose="020B0604020202020204" pitchFamily="34" charset="0"/>
              </a:rPr>
              <a:t>creating</a:t>
            </a:r>
            <a:r>
              <a:rPr lang="en-GB" sz="1700" dirty="0">
                <a:effectLst/>
                <a:latin typeface="Arial" panose="020B0604020202020204" pitchFamily="34" charset="0"/>
                <a:ea typeface="Calibri" panose="020F0502020204030204" pitchFamily="34" charset="0"/>
                <a:cs typeface="Arial" panose="020B0604020202020204" pitchFamily="34" charset="0"/>
              </a:rPr>
              <a:t> an edit log of each change made in the books of account along with the date when such changes were made; and</a:t>
            </a:r>
            <a:endParaRPr lang="en-IN" sz="17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Aft>
                <a:spcPts val="800"/>
              </a:spcAft>
              <a:buFont typeface="Symbol" panose="05050102010706020507" pitchFamily="18" charset="2"/>
              <a:buChar char=""/>
            </a:pPr>
            <a:r>
              <a:rPr lang="en-GB" sz="1700" dirty="0">
                <a:effectLst/>
                <a:latin typeface="Arial" panose="020B0604020202020204" pitchFamily="34" charset="0"/>
                <a:ea typeface="Calibri" panose="020F0502020204030204" pitchFamily="34" charset="0"/>
                <a:cs typeface="Arial" panose="020B0604020202020204" pitchFamily="34" charset="0"/>
              </a:rPr>
              <a:t>Ensuring that audit trail is </a:t>
            </a:r>
            <a:r>
              <a:rPr lang="en-GB" sz="1700" dirty="0">
                <a:solidFill>
                  <a:srgbClr val="FF0000"/>
                </a:solidFill>
                <a:effectLst/>
                <a:latin typeface="Arial" panose="020B0604020202020204" pitchFamily="34" charset="0"/>
                <a:ea typeface="Calibri" panose="020F0502020204030204" pitchFamily="34" charset="0"/>
                <a:cs typeface="Arial" panose="020B0604020202020204" pitchFamily="34" charset="0"/>
              </a:rPr>
              <a:t>not disabled</a:t>
            </a:r>
            <a:r>
              <a:rPr lang="en-GB" sz="1700" dirty="0">
                <a:effectLst/>
                <a:latin typeface="Arial" panose="020B0604020202020204" pitchFamily="34" charset="0"/>
                <a:ea typeface="Calibri" panose="020F0502020204030204" pitchFamily="34" charset="0"/>
                <a:cs typeface="Arial" panose="020B0604020202020204" pitchFamily="34" charset="0"/>
              </a:rPr>
              <a:t>.</a:t>
            </a:r>
            <a:endParaRPr lang="en-IN" sz="1700" dirty="0">
              <a:effectLst/>
              <a:latin typeface="Arial" panose="020B0604020202020204" pitchFamily="34" charset="0"/>
              <a:ea typeface="Calibri" panose="020F0502020204030204" pitchFamily="34" charset="0"/>
              <a:cs typeface="Arial" panose="020B0604020202020204" pitchFamily="34" charset="0"/>
            </a:endParaRPr>
          </a:p>
          <a:p>
            <a:pPr algn="just">
              <a:spcAft>
                <a:spcPts val="800"/>
              </a:spcAft>
            </a:pPr>
            <a:r>
              <a:rPr lang="en-GB" sz="1700" b="1" dirty="0">
                <a:effectLst/>
                <a:latin typeface="Arial" panose="020B0604020202020204" pitchFamily="34" charset="0"/>
                <a:ea typeface="Calibri" panose="020F0502020204030204" pitchFamily="34" charset="0"/>
                <a:cs typeface="Arial" panose="020B0604020202020204" pitchFamily="34" charset="0"/>
              </a:rPr>
              <a:t>Thus, it is the management, who is primarily responsible for ensuring selection of the appropriate accounting software for ensuring compliance with applicable laws and regulations.</a:t>
            </a:r>
          </a:p>
        </p:txBody>
      </p:sp>
    </p:spTree>
    <p:extLst>
      <p:ext uri="{BB962C8B-B14F-4D97-AF65-F5344CB8AC3E}">
        <p14:creationId xmlns:p14="http://schemas.microsoft.com/office/powerpoint/2010/main" val="3295516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45820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angal" panose="02040503050203030202" pitchFamily="18" charset="0"/>
              </a:rPr>
              <a:t>Management’s Responsibility</a:t>
            </a:r>
            <a:endParaRPr kumimoji="0" lang="en-IN" sz="24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18</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848600" cy="2395528"/>
          </a:xfrm>
          <a:prstGeom prst="rect">
            <a:avLst/>
          </a:prstGeom>
          <a:noFill/>
        </p:spPr>
        <p:txBody>
          <a:bodyPr wrap="square" rtlCol="0">
            <a:spAutoFit/>
          </a:bodyPr>
          <a:lstStyle/>
          <a:p>
            <a:pPr algn="just">
              <a:spcAft>
                <a:spcPts val="800"/>
              </a:spcAft>
            </a:pPr>
            <a:r>
              <a:rPr lang="en-GB" sz="1800" dirty="0">
                <a:effectLst/>
                <a:latin typeface="Arial" panose="020B0604020202020204" pitchFamily="34" charset="0"/>
                <a:ea typeface="Calibri" panose="020F0502020204030204" pitchFamily="34" charset="0"/>
                <a:cs typeface="Mangal" panose="02040503050203030202" pitchFamily="18" charset="0"/>
              </a:rPr>
              <a:t>Accounting software may be hosted and maintained in India or outside India or may be on-premise or on cloud or subscribed to as Software as a Service (SaaS) software. Further, a company may be using a software which is maintained at </a:t>
            </a:r>
            <a:r>
              <a:rPr lang="en-GB" sz="1800" dirty="0">
                <a:solidFill>
                  <a:srgbClr val="000000"/>
                </a:solidFill>
                <a:effectLst/>
                <a:latin typeface="Arial" panose="020B0604020202020204" pitchFamily="34" charset="0"/>
                <a:ea typeface="Calibri" panose="020F0502020204030204" pitchFamily="34" charset="0"/>
                <a:cs typeface="Mangal" panose="02040503050203030202" pitchFamily="18" charset="0"/>
              </a:rPr>
              <a:t>a service organisation. For example, the company may have outsourced its payroll processing with a shared service centre and the shared service centre may use its own software to process payroll for the company.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defTabSz="914400" rtl="0" eaLnBrk="1" fontAlgn="auto" latinLnBrk="0" hangingPunct="1">
              <a:lnSpc>
                <a:spcPct val="100000"/>
              </a:lnSpc>
              <a:spcBef>
                <a:spcPts val="0"/>
              </a:spcBef>
              <a:spcAft>
                <a:spcPts val="800"/>
              </a:spcAft>
              <a:buClrTx/>
              <a:buSzTx/>
              <a:buFontTx/>
              <a:buNone/>
              <a:tabLst/>
              <a:defRPr/>
            </a:pPr>
            <a:endParaRPr kumimoji="0" lang="en-GB" sz="17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05133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308686"/>
            <a:ext cx="8577940" cy="307264"/>
          </a:xfrm>
          <a:prstGeom prst="rect">
            <a:avLst/>
          </a:prstGeom>
        </p:spPr>
        <p:txBody>
          <a:bodyPr wrap="square">
            <a:spAutoFit/>
          </a:bodyPr>
          <a:lstStyle/>
          <a:p>
            <a:pPr lvl="0" algn="ctr">
              <a:lnSpc>
                <a:spcPts val="1500"/>
              </a:lnSpc>
              <a:spcAft>
                <a:spcPts val="800"/>
              </a:spcAft>
            </a:pPr>
            <a:r>
              <a:rPr lang="en-GB" sz="2400" b="1" dirty="0">
                <a:effectLst/>
                <a:latin typeface="Trebuchet MS" panose="020B0603020202020204" pitchFamily="34" charset="0"/>
                <a:ea typeface="Calibri" panose="020F0502020204030204" pitchFamily="34" charset="0"/>
                <a:cs typeface="Mangal" panose="02040503050203030202" pitchFamily="18" charset="0"/>
              </a:rPr>
              <a:t>Auditor’s Responsibility </a:t>
            </a:r>
            <a:endParaRPr lang="en-IN" sz="24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19</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47750"/>
            <a:ext cx="8153400" cy="2513509"/>
          </a:xfrm>
          <a:prstGeom prst="rect">
            <a:avLst/>
          </a:prstGeom>
          <a:noFill/>
        </p:spPr>
        <p:txBody>
          <a:bodyPr wrap="square" rtlCol="0">
            <a:spAutoFit/>
          </a:bodyPr>
          <a:lstStyle/>
          <a:p>
            <a:pPr marL="285750" lvl="0" indent="-285750" algn="just">
              <a:spcAft>
                <a:spcPts val="800"/>
              </a:spcAft>
              <a:buFont typeface="Wingdings" panose="05000000000000000000" pitchFamily="2" charset="2"/>
              <a:buChar char="v"/>
            </a:pPr>
            <a:r>
              <a:rPr lang="en-GB" sz="1550" dirty="0">
                <a:effectLst/>
                <a:latin typeface="Arial" panose="020B0604020202020204" pitchFamily="34" charset="0"/>
                <a:ea typeface="Calibri" panose="020F0502020204030204" pitchFamily="34" charset="0"/>
                <a:cs typeface="Arial" panose="020B0604020202020204" pitchFamily="34" charset="0"/>
              </a:rPr>
              <a:t>Rule 11(g) requires auditor to report on audit trail by making a </a:t>
            </a:r>
            <a:r>
              <a:rPr lang="en-GB" sz="1550" dirty="0">
                <a:solidFill>
                  <a:srgbClr val="FF0000"/>
                </a:solidFill>
                <a:effectLst/>
                <a:latin typeface="Arial" panose="020B0604020202020204" pitchFamily="34" charset="0"/>
                <a:ea typeface="Calibri" panose="020F0502020204030204" pitchFamily="34" charset="0"/>
                <a:cs typeface="Arial" panose="020B0604020202020204" pitchFamily="34" charset="0"/>
              </a:rPr>
              <a:t>specific assertion </a:t>
            </a:r>
            <a:r>
              <a:rPr lang="en-GB" sz="1550" dirty="0">
                <a:effectLst/>
                <a:latin typeface="Arial" panose="020B0604020202020204" pitchFamily="34" charset="0"/>
                <a:ea typeface="Calibri" panose="020F0502020204030204" pitchFamily="34" charset="0"/>
                <a:cs typeface="Arial" panose="020B0604020202020204" pitchFamily="34" charset="0"/>
              </a:rPr>
              <a:t>in audit report under the section ‘Report on Other Legal and Regulatory Requirements’. </a:t>
            </a:r>
            <a:endParaRPr lang="en-IN" sz="155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spcAft>
                <a:spcPts val="800"/>
              </a:spcAft>
              <a:buFont typeface="Wingdings" panose="05000000000000000000" pitchFamily="2" charset="2"/>
              <a:buChar char="v"/>
            </a:pPr>
            <a:r>
              <a:rPr lang="en-GB" sz="1550" dirty="0">
                <a:effectLst/>
                <a:latin typeface="Arial" panose="020B0604020202020204" pitchFamily="34" charset="0"/>
                <a:ea typeface="Calibri" panose="020F0502020204030204" pitchFamily="34" charset="0"/>
                <a:cs typeface="Arial" panose="020B0604020202020204" pitchFamily="34" charset="0"/>
              </a:rPr>
              <a:t>In addition to comment on whether company is using an accounting software which has a feature of recording audit trail, auditor is expected to </a:t>
            </a:r>
            <a:r>
              <a:rPr lang="en-GB" sz="1550" dirty="0">
                <a:solidFill>
                  <a:srgbClr val="FF0000"/>
                </a:solidFill>
                <a:effectLst/>
                <a:latin typeface="Arial" panose="020B0604020202020204" pitchFamily="34" charset="0"/>
                <a:ea typeface="Calibri" panose="020F0502020204030204" pitchFamily="34" charset="0"/>
                <a:cs typeface="Arial" panose="020B0604020202020204" pitchFamily="34" charset="0"/>
              </a:rPr>
              <a:t>verify</a:t>
            </a:r>
            <a:r>
              <a:rPr lang="en-GB" sz="1550" dirty="0">
                <a:effectLst/>
                <a:latin typeface="Arial" panose="020B0604020202020204" pitchFamily="34" charset="0"/>
                <a:ea typeface="Calibri" panose="020F0502020204030204" pitchFamily="34" charset="0"/>
                <a:cs typeface="Arial" panose="020B0604020202020204" pitchFamily="34" charset="0"/>
              </a:rPr>
              <a:t> following aspects:</a:t>
            </a:r>
            <a:endParaRPr lang="en-IN" sz="155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Arial" panose="020B0604020202020204" pitchFamily="34" charset="0"/>
              </a:rPr>
              <a:t>whether </a:t>
            </a:r>
            <a:r>
              <a:rPr lang="en-GB" sz="1550" dirty="0">
                <a:solidFill>
                  <a:srgbClr val="FF0000"/>
                </a:solidFill>
                <a:effectLst/>
                <a:latin typeface="Arial" panose="020B0604020202020204" pitchFamily="34" charset="0"/>
                <a:ea typeface="Calibri" panose="020F0502020204030204" pitchFamily="34" charset="0"/>
                <a:cs typeface="Arial" panose="020B0604020202020204" pitchFamily="34" charset="0"/>
              </a:rPr>
              <a:t>audit trail </a:t>
            </a:r>
            <a:r>
              <a:rPr lang="en-GB" sz="1550" dirty="0">
                <a:effectLst/>
                <a:latin typeface="Arial" panose="020B0604020202020204" pitchFamily="34" charset="0"/>
                <a:ea typeface="Calibri" panose="020F0502020204030204" pitchFamily="34" charset="0"/>
                <a:cs typeface="Arial" panose="020B0604020202020204" pitchFamily="34" charset="0"/>
              </a:rPr>
              <a:t>feature is </a:t>
            </a:r>
            <a:r>
              <a:rPr lang="en-GB" sz="155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configurable</a:t>
            </a:r>
            <a:r>
              <a:rPr lang="en-GB" sz="155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GB" sz="1550" dirty="0">
                <a:effectLst/>
                <a:latin typeface="Arial" panose="020B0604020202020204" pitchFamily="34" charset="0"/>
                <a:ea typeface="Calibri" panose="020F0502020204030204" pitchFamily="34" charset="0"/>
                <a:cs typeface="Arial" panose="020B0604020202020204" pitchFamily="34" charset="0"/>
              </a:rPr>
              <a:t>(i.e., if it can be disabled or tampered with)? </a:t>
            </a:r>
            <a:endParaRPr lang="en-IN" sz="155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Arial" panose="020B0604020202020204" pitchFamily="34" charset="0"/>
              </a:rPr>
              <a:t>whether audit trail feature was enabled/operated </a:t>
            </a:r>
            <a:r>
              <a:rPr lang="en-GB" sz="155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throughout</a:t>
            </a:r>
            <a:r>
              <a:rPr lang="en-GB" sz="1550" b="1" dirty="0">
                <a:effectLst/>
                <a:latin typeface="Arial" panose="020B0604020202020204" pitchFamily="34" charset="0"/>
                <a:ea typeface="Calibri" panose="020F0502020204030204" pitchFamily="34" charset="0"/>
                <a:cs typeface="Arial" panose="020B0604020202020204" pitchFamily="34" charset="0"/>
              </a:rPr>
              <a:t> </a:t>
            </a:r>
            <a:r>
              <a:rPr lang="en-GB" sz="1550" dirty="0">
                <a:effectLst/>
                <a:latin typeface="Arial" panose="020B0604020202020204" pitchFamily="34" charset="0"/>
                <a:ea typeface="Calibri" panose="020F0502020204030204" pitchFamily="34" charset="0"/>
                <a:cs typeface="Arial" panose="020B0604020202020204" pitchFamily="34" charset="0"/>
              </a:rPr>
              <a:t>the year? </a:t>
            </a:r>
            <a:endParaRPr lang="en-IN" sz="155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Arial" panose="020B0604020202020204" pitchFamily="34" charset="0"/>
              </a:rPr>
              <a:t>whether </a:t>
            </a:r>
            <a:r>
              <a:rPr lang="en-GB" sz="1550" dirty="0">
                <a:solidFill>
                  <a:srgbClr val="FF0000"/>
                </a:solidFill>
                <a:effectLst/>
                <a:latin typeface="Arial" panose="020B0604020202020204" pitchFamily="34" charset="0"/>
                <a:ea typeface="Calibri" panose="020F0502020204030204" pitchFamily="34" charset="0"/>
                <a:cs typeface="Arial" panose="020B0604020202020204" pitchFamily="34" charset="0"/>
              </a:rPr>
              <a:t>all transactions </a:t>
            </a:r>
            <a:r>
              <a:rPr lang="en-GB" sz="1550" dirty="0">
                <a:effectLst/>
                <a:latin typeface="Arial" panose="020B0604020202020204" pitchFamily="34" charset="0"/>
                <a:ea typeface="Calibri" panose="020F0502020204030204" pitchFamily="34" charset="0"/>
                <a:cs typeface="Arial" panose="020B0604020202020204" pitchFamily="34" charset="0"/>
              </a:rPr>
              <a:t>recorded in the software are </a:t>
            </a:r>
            <a:r>
              <a:rPr lang="en-GB" sz="155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covered</a:t>
            </a:r>
            <a:r>
              <a:rPr lang="en-GB" sz="1550" b="1" dirty="0">
                <a:effectLst/>
                <a:latin typeface="Arial" panose="020B0604020202020204" pitchFamily="34" charset="0"/>
                <a:ea typeface="Calibri" panose="020F0502020204030204" pitchFamily="34" charset="0"/>
                <a:cs typeface="Arial" panose="020B0604020202020204" pitchFamily="34" charset="0"/>
              </a:rPr>
              <a:t> </a:t>
            </a:r>
            <a:r>
              <a:rPr lang="en-GB" sz="1550" dirty="0">
                <a:effectLst/>
                <a:latin typeface="Arial" panose="020B0604020202020204" pitchFamily="34" charset="0"/>
                <a:ea typeface="Calibri" panose="020F0502020204030204" pitchFamily="34" charset="0"/>
                <a:cs typeface="Arial" panose="020B0604020202020204" pitchFamily="34" charset="0"/>
              </a:rPr>
              <a:t>in audit trail feature?</a:t>
            </a:r>
            <a:endParaRPr lang="en-IN" sz="155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Arial" panose="020B0604020202020204" pitchFamily="34" charset="0"/>
              </a:rPr>
              <a:t>whether audit trail </a:t>
            </a:r>
            <a:r>
              <a:rPr lang="en-GB" sz="155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preserved</a:t>
            </a:r>
            <a:r>
              <a:rPr lang="en-GB" sz="1550" dirty="0">
                <a:effectLst/>
                <a:latin typeface="Arial" panose="020B0604020202020204" pitchFamily="34" charset="0"/>
                <a:ea typeface="Calibri" panose="020F0502020204030204" pitchFamily="34" charset="0"/>
                <a:cs typeface="Arial" panose="020B0604020202020204" pitchFamily="34" charset="0"/>
              </a:rPr>
              <a:t> as per statutory requirements for record retention?</a:t>
            </a:r>
            <a:endParaRPr lang="en-IN" sz="155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35854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DC4F4-F31D-4EE1-B3F0-E104B840FEE6}"/>
              </a:ext>
            </a:extLst>
          </p:cNvPr>
          <p:cNvSpPr>
            <a:spLocks noGrp="1"/>
          </p:cNvSpPr>
          <p:nvPr>
            <p:ph type="title"/>
          </p:nvPr>
        </p:nvSpPr>
        <p:spPr/>
        <p:txBody>
          <a:bodyPr/>
          <a:lstStyle/>
          <a:p>
            <a:r>
              <a:rPr lang="en-US" dirty="0"/>
              <a:t>Objective of provisions relating to Audit Trail</a:t>
            </a:r>
            <a:endParaRPr lang="en-IN" dirty="0"/>
          </a:p>
        </p:txBody>
      </p:sp>
      <p:sp>
        <p:nvSpPr>
          <p:cNvPr id="3" name="Text Placeholder 2">
            <a:extLst>
              <a:ext uri="{FF2B5EF4-FFF2-40B4-BE49-F238E27FC236}">
                <a16:creationId xmlns:a16="http://schemas.microsoft.com/office/drawing/2014/main" id="{58811CBB-EBAA-4BE1-A214-4F446C54E8CD}"/>
              </a:ext>
            </a:extLst>
          </p:cNvPr>
          <p:cNvSpPr>
            <a:spLocks noGrp="1"/>
          </p:cNvSpPr>
          <p:nvPr>
            <p:ph type="body" idx="1"/>
          </p:nvPr>
        </p:nvSpPr>
        <p:spPr>
          <a:xfrm>
            <a:off x="386079" y="1047750"/>
            <a:ext cx="8371840" cy="738664"/>
          </a:xfrm>
        </p:spPr>
        <p:txBody>
          <a:bodyPr/>
          <a:lstStyle/>
          <a:p>
            <a:r>
              <a:rPr lang="en-US" dirty="0"/>
              <a:t>To Compel Companies to comply with the provisions relating to maintain proper books of accounts</a:t>
            </a:r>
            <a:endParaRPr lang="en-IN" dirty="0"/>
          </a:p>
        </p:txBody>
      </p:sp>
    </p:spTree>
    <p:extLst>
      <p:ext uri="{BB962C8B-B14F-4D97-AF65-F5344CB8AC3E}">
        <p14:creationId xmlns:p14="http://schemas.microsoft.com/office/powerpoint/2010/main" val="2288720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308686"/>
            <a:ext cx="8577940" cy="307264"/>
          </a:xfrm>
          <a:prstGeom prst="rect">
            <a:avLst/>
          </a:prstGeom>
        </p:spPr>
        <p:txBody>
          <a:bodyPr wrap="square">
            <a:spAutoFit/>
          </a:bodyPr>
          <a:lstStyle/>
          <a:p>
            <a:pPr marL="0" marR="0" lvl="0" indent="0" algn="ctr" defTabSz="914400" rtl="0" eaLnBrk="1" fontAlgn="auto" latinLnBrk="0" hangingPunct="1">
              <a:lnSpc>
                <a:spcPts val="1500"/>
              </a:lnSpc>
              <a:spcBef>
                <a:spcPts val="0"/>
              </a:spcBef>
              <a:spcAft>
                <a:spcPts val="80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angal" panose="02040503050203030202" pitchFamily="18" charset="0"/>
              </a:rPr>
              <a:t>Auditor’s Responsibility </a:t>
            </a:r>
            <a:endParaRPr kumimoji="0" lang="en-IN" sz="24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20</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47750"/>
            <a:ext cx="8153400" cy="1921039"/>
          </a:xfrm>
          <a:prstGeom prst="rect">
            <a:avLst/>
          </a:prstGeom>
          <a:noFill/>
        </p:spPr>
        <p:txBody>
          <a:bodyPr wrap="square" rtlCol="0">
            <a:spAutoFit/>
          </a:bodyPr>
          <a:lstStyle/>
          <a:p>
            <a:pPr marL="285750" indent="-285750" algn="just">
              <a:spcAft>
                <a:spcPts val="800"/>
              </a:spcAft>
              <a:buFont typeface="Wingdings" panose="05000000000000000000" pitchFamily="2" charset="2"/>
              <a:buChar char="v"/>
            </a:pPr>
            <a:r>
              <a:rPr lang="en-GB" sz="1800" dirty="0">
                <a:effectLst/>
                <a:latin typeface="Arial" panose="020B0604020202020204" pitchFamily="34" charset="0"/>
                <a:ea typeface="Calibri" panose="020F0502020204030204" pitchFamily="34" charset="0"/>
                <a:cs typeface="Mangal" panose="02040503050203030202" pitchFamily="18" charset="0"/>
              </a:rPr>
              <a:t>Any software used to maintain books of account will be covered within the ambit of this Rule. </a:t>
            </a:r>
          </a:p>
          <a:p>
            <a:pPr marL="285750" indent="-285750" algn="just">
              <a:spcAft>
                <a:spcPts val="800"/>
              </a:spcAft>
              <a:buFont typeface="Wingdings" panose="05000000000000000000" pitchFamily="2" charset="2"/>
              <a:buChar char="v"/>
            </a:pPr>
            <a:r>
              <a:rPr lang="en-GB" dirty="0">
                <a:solidFill>
                  <a:srgbClr val="FF0000"/>
                </a:solidFill>
                <a:latin typeface="Arial" panose="020B0604020202020204" pitchFamily="34" charset="0"/>
                <a:ea typeface="Calibri" panose="020F0502020204030204" pitchFamily="34" charset="0"/>
                <a:cs typeface="Mangal" panose="02040503050203030202" pitchFamily="18" charset="0"/>
              </a:rPr>
              <a:t>A</a:t>
            </a:r>
            <a:r>
              <a:rPr lang="en-US" sz="1800" dirty="0" err="1">
                <a:solidFill>
                  <a:srgbClr val="FF0000"/>
                </a:solidFill>
                <a:effectLst/>
                <a:latin typeface="Arial" panose="020B0604020202020204" pitchFamily="34" charset="0"/>
                <a:ea typeface="Calibri" panose="020F0502020204030204" pitchFamily="34" charset="0"/>
                <a:cs typeface="Mangal" panose="02040503050203030202" pitchFamily="18" charset="0"/>
              </a:rPr>
              <a:t>ny</a:t>
            </a:r>
            <a:r>
              <a:rPr lang="en-US" sz="1800" dirty="0">
                <a:solidFill>
                  <a:srgbClr val="FF0000"/>
                </a:solidFill>
                <a:effectLst/>
                <a:latin typeface="Arial" panose="020B0604020202020204" pitchFamily="34" charset="0"/>
                <a:ea typeface="Calibri" panose="020F0502020204030204" pitchFamily="34" charset="0"/>
                <a:cs typeface="Mangal" panose="02040503050203030202" pitchFamily="18" charset="0"/>
              </a:rPr>
              <a:t> software </a:t>
            </a:r>
            <a:r>
              <a:rPr lang="en-US" sz="1800" dirty="0">
                <a:solidFill>
                  <a:srgbClr val="000000"/>
                </a:solidFill>
                <a:effectLst/>
                <a:latin typeface="Arial" panose="020B0604020202020204" pitchFamily="34" charset="0"/>
                <a:ea typeface="Calibri" panose="020F0502020204030204" pitchFamily="34" charset="0"/>
                <a:cs typeface="Mangal" panose="02040503050203030202" pitchFamily="18" charset="0"/>
              </a:rPr>
              <a:t>that maintains records or transactions that fall under the definition of books of account as per section 2(13) of the Act will be </a:t>
            </a:r>
            <a:r>
              <a:rPr lang="en-US" sz="1800" dirty="0">
                <a:solidFill>
                  <a:srgbClr val="FF0000"/>
                </a:solidFill>
                <a:effectLst/>
                <a:latin typeface="Arial" panose="020B0604020202020204" pitchFamily="34" charset="0"/>
                <a:ea typeface="Calibri" panose="020F0502020204030204" pitchFamily="34" charset="0"/>
                <a:cs typeface="Mangal" panose="02040503050203030202" pitchFamily="18" charset="0"/>
              </a:rPr>
              <a:t>considered as accounting software </a:t>
            </a:r>
            <a:r>
              <a:rPr lang="en-US" sz="1800" dirty="0">
                <a:solidFill>
                  <a:srgbClr val="000000"/>
                </a:solidFill>
                <a:effectLst/>
                <a:latin typeface="Arial" panose="020B0604020202020204" pitchFamily="34" charset="0"/>
                <a:ea typeface="Calibri" panose="020F0502020204030204" pitchFamily="34" charset="0"/>
                <a:cs typeface="Mangal" panose="02040503050203030202" pitchFamily="18" charset="0"/>
              </a:rPr>
              <a:t>for this purpose.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285750" marR="0" lvl="0" indent="-285750" algn="just" defTabSz="914400" rtl="0" eaLnBrk="1" fontAlgn="auto" latinLnBrk="0" hangingPunct="1">
              <a:lnSpc>
                <a:spcPct val="100000"/>
              </a:lnSpc>
              <a:spcBef>
                <a:spcPts val="0"/>
              </a:spcBef>
              <a:spcAft>
                <a:spcPts val="800"/>
              </a:spcAft>
              <a:buClrTx/>
              <a:buSzTx/>
              <a:buFont typeface="Wingdings" panose="05000000000000000000" pitchFamily="2" charset="2"/>
              <a:buChar char="v"/>
              <a:tabLst/>
              <a:defRPr/>
            </a:pPr>
            <a:endParaRPr kumimoji="0" lang="en-IN"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8804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307264"/>
          </a:xfrm>
          <a:prstGeom prst="rect">
            <a:avLst/>
          </a:prstGeom>
        </p:spPr>
        <p:txBody>
          <a:bodyPr wrap="square">
            <a:spAutoFit/>
          </a:bodyPr>
          <a:lstStyle/>
          <a:p>
            <a:pPr lvl="0" algn="ctr">
              <a:lnSpc>
                <a:spcPts val="1500"/>
              </a:lnSpc>
              <a:spcAft>
                <a:spcPts val="800"/>
              </a:spcAft>
            </a:pPr>
            <a:r>
              <a:rPr lang="en-GB" sz="2400" b="1" dirty="0">
                <a:effectLst/>
                <a:latin typeface="Trebuchet MS" panose="020B0603020202020204" pitchFamily="34" charset="0"/>
                <a:ea typeface="Calibri" panose="020F0502020204030204" pitchFamily="34" charset="0"/>
                <a:cs typeface="Mangal" panose="02040503050203030202" pitchFamily="18" charset="0"/>
              </a:rPr>
              <a:t>Interplay of Accounts Rules with Audit Rules</a:t>
            </a:r>
            <a:endParaRPr lang="en-IN" sz="24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21</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71550"/>
            <a:ext cx="8153400" cy="3195747"/>
          </a:xfrm>
          <a:prstGeom prst="rect">
            <a:avLst/>
          </a:prstGeom>
          <a:noFill/>
        </p:spPr>
        <p:txBody>
          <a:bodyPr wrap="square" rtlCol="0">
            <a:spAutoFit/>
          </a:bodyPr>
          <a:lstStyle/>
          <a:p>
            <a:pPr lvl="0" algn="just">
              <a:spcAft>
                <a:spcPts val="800"/>
              </a:spcAft>
            </a:pPr>
            <a:r>
              <a:rPr lang="en-GB" sz="1500" dirty="0">
                <a:effectLst/>
                <a:latin typeface="Arial" panose="020B0604020202020204" pitchFamily="34" charset="0"/>
                <a:ea typeface="Calibri" panose="020F0502020204030204" pitchFamily="34" charset="0"/>
                <a:cs typeface="Arial" panose="020B0604020202020204" pitchFamily="34" charset="0"/>
              </a:rPr>
              <a:t>The requirement of accounting software having feature of audit trail has been prescribed only in the context of books of account. This is evidenced by the fact that as per proviso to Rule, accounting software should be capable of creating an edit log of </a:t>
            </a:r>
            <a:r>
              <a:rPr lang="en-GB" sz="1500" b="1" dirty="0">
                <a:effectLst/>
                <a:latin typeface="Arial" panose="020B0604020202020204" pitchFamily="34" charset="0"/>
                <a:ea typeface="Calibri" panose="020F0502020204030204" pitchFamily="34" charset="0"/>
                <a:cs typeface="Arial" panose="020B0604020202020204" pitchFamily="34" charset="0"/>
              </a:rPr>
              <a:t>“each change made in</a:t>
            </a:r>
            <a:r>
              <a:rPr lang="en-GB" sz="1500" dirty="0">
                <a:effectLst/>
                <a:latin typeface="Arial" panose="020B0604020202020204" pitchFamily="34" charset="0"/>
                <a:ea typeface="Calibri" panose="020F0502020204030204" pitchFamily="34" charset="0"/>
                <a:cs typeface="Arial" panose="020B0604020202020204" pitchFamily="34" charset="0"/>
              </a:rPr>
              <a:t> </a:t>
            </a:r>
            <a:r>
              <a:rPr lang="en-GB" sz="1500" b="1" dirty="0">
                <a:effectLst/>
                <a:latin typeface="Arial" panose="020B0604020202020204" pitchFamily="34" charset="0"/>
                <a:ea typeface="Calibri" panose="020F0502020204030204" pitchFamily="34" charset="0"/>
                <a:cs typeface="Arial" panose="020B0604020202020204" pitchFamily="34" charset="0"/>
              </a:rPr>
              <a:t>books of account</a:t>
            </a:r>
            <a:r>
              <a:rPr lang="en-GB" sz="1500" dirty="0">
                <a:effectLst/>
                <a:latin typeface="Arial" panose="020B0604020202020204" pitchFamily="34" charset="0"/>
                <a:ea typeface="Calibri" panose="020F0502020204030204" pitchFamily="34" charset="0"/>
                <a:cs typeface="Arial" panose="020B0604020202020204" pitchFamily="34" charset="0"/>
              </a:rPr>
              <a:t>.” </a:t>
            </a:r>
            <a:endParaRPr lang="en-IN" sz="1500" dirty="0">
              <a:effectLst/>
              <a:latin typeface="Arial" panose="020B0604020202020204" pitchFamily="34" charset="0"/>
              <a:ea typeface="Calibri" panose="020F0502020204030204" pitchFamily="34" charset="0"/>
              <a:cs typeface="Arial" panose="020B0604020202020204" pitchFamily="34" charset="0"/>
            </a:endParaRPr>
          </a:p>
          <a:p>
            <a:pPr algn="just"/>
            <a:r>
              <a:rPr lang="en-US" sz="1500" dirty="0">
                <a:effectLst/>
                <a:latin typeface="Arial" panose="020B0604020202020204" pitchFamily="34" charset="0"/>
                <a:ea typeface="Calibri" panose="020F0502020204030204" pitchFamily="34" charset="0"/>
                <a:cs typeface="Arial" panose="020B0604020202020204" pitchFamily="34" charset="0"/>
              </a:rPr>
              <a:t>However,  Rule 11(g) </a:t>
            </a:r>
            <a:r>
              <a:rPr lang="en-GB" sz="1500" dirty="0">
                <a:effectLst/>
                <a:latin typeface="Arial" panose="020B0604020202020204" pitchFamily="34" charset="0"/>
                <a:ea typeface="Calibri" panose="020F0502020204030204" pitchFamily="34" charset="0"/>
                <a:cs typeface="Arial" panose="020B0604020202020204" pitchFamily="34" charset="0"/>
              </a:rPr>
              <a:t>requires auditor to comment as to whether the company has used such accounting software for maintaining its books of account which has a feature of recording audit trail (edit log) facility and the same has been operated throughout the year for all transactions recorded in software and audit trail feature has not been tampered with and audit trail has been preserved by company as per statutory requirements for record retention.</a:t>
            </a:r>
          </a:p>
          <a:p>
            <a:pPr algn="just"/>
            <a:endParaRPr lang="en-GB" sz="1500" dirty="0">
              <a:effectLst/>
              <a:latin typeface="Arial" panose="020B0604020202020204" pitchFamily="34" charset="0"/>
              <a:ea typeface="Calibri" panose="020F0502020204030204" pitchFamily="34" charset="0"/>
              <a:cs typeface="Arial" panose="020B0604020202020204" pitchFamily="34" charset="0"/>
            </a:endParaRPr>
          </a:p>
          <a:p>
            <a:pPr algn="just"/>
            <a:r>
              <a:rPr lang="en-GB" sz="1500" dirty="0">
                <a:effectLst/>
                <a:latin typeface="Arial" panose="020B0604020202020204" pitchFamily="34" charset="0"/>
                <a:ea typeface="Calibri" panose="020F0502020204030204" pitchFamily="34" charset="0"/>
                <a:cs typeface="Arial" panose="020B0604020202020204" pitchFamily="34" charset="0"/>
              </a:rPr>
              <a:t>Therefore, companies are required to maintain audit trail (edit log) for each change made in the books of account. Accordingly, the term ‘all transactions recorded in the software’ would refer to all transactions that result in change to the books of account.</a:t>
            </a:r>
          </a:p>
        </p:txBody>
      </p:sp>
    </p:spTree>
    <p:extLst>
      <p:ext uri="{BB962C8B-B14F-4D97-AF65-F5344CB8AC3E}">
        <p14:creationId xmlns:p14="http://schemas.microsoft.com/office/powerpoint/2010/main" val="658350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307264"/>
          </a:xfrm>
          <a:prstGeom prst="rect">
            <a:avLst/>
          </a:prstGeom>
        </p:spPr>
        <p:txBody>
          <a:bodyPr wrap="square">
            <a:spAutoFit/>
          </a:bodyPr>
          <a:lstStyle/>
          <a:p>
            <a:pPr marL="0" marR="0" lvl="0" indent="0" algn="ctr" defTabSz="914400" rtl="0" eaLnBrk="1" fontAlgn="auto" latinLnBrk="0" hangingPunct="1">
              <a:lnSpc>
                <a:spcPts val="1500"/>
              </a:lnSpc>
              <a:spcBef>
                <a:spcPts val="0"/>
              </a:spcBef>
              <a:spcAft>
                <a:spcPts val="80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angal" panose="02040503050203030202" pitchFamily="18" charset="0"/>
              </a:rPr>
              <a:t>Interplay of Accounts Rules with Audit Rules</a:t>
            </a:r>
            <a:endParaRPr kumimoji="0" lang="en-IN" sz="24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22</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71550"/>
            <a:ext cx="8153400" cy="1754326"/>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800"/>
              </a:spcAft>
              <a:buClrTx/>
              <a:buSzTx/>
              <a:buFontTx/>
              <a:buNone/>
              <a:tabLst/>
              <a:defRPr/>
            </a:pPr>
            <a:r>
              <a:rPr lang="en-GB" sz="1800" dirty="0">
                <a:effectLst/>
                <a:latin typeface="Arial" panose="020B0604020202020204" pitchFamily="34" charset="0"/>
                <a:ea typeface="Calibri" panose="020F0502020204030204" pitchFamily="34" charset="0"/>
              </a:rPr>
              <a:t>Giving due cognizance to definition of “books of account” as per Section 2(13) of the Act and Rule 3 of the Account Rules which provides for the management responsibilities for maintenance of books of account and other relevant books and papers maintained in electronic mode, </a:t>
            </a:r>
            <a:r>
              <a:rPr lang="en-GB" sz="1800" b="1" dirty="0">
                <a:effectLst/>
                <a:latin typeface="Arial" panose="020B0604020202020204" pitchFamily="34" charset="0"/>
                <a:ea typeface="Calibri" panose="020F0502020204030204" pitchFamily="34" charset="0"/>
              </a:rPr>
              <a:t>the auditor would be expected to check whether the audit trail is enabled for such transactions which result in a change to the books of account.</a:t>
            </a:r>
            <a:endParaRPr kumimoji="0" lang="en-GB" sz="15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5685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307264"/>
          </a:xfrm>
          <a:prstGeom prst="rect">
            <a:avLst/>
          </a:prstGeom>
        </p:spPr>
        <p:txBody>
          <a:bodyPr wrap="square">
            <a:spAutoFit/>
          </a:bodyPr>
          <a:lstStyle/>
          <a:p>
            <a:pPr lvl="0" algn="ctr">
              <a:lnSpc>
                <a:spcPts val="1500"/>
              </a:lnSpc>
              <a:spcAft>
                <a:spcPts val="800"/>
              </a:spcAft>
            </a:pPr>
            <a:r>
              <a:rPr lang="en-GB" sz="2400" b="1" dirty="0">
                <a:effectLst/>
                <a:latin typeface="Trebuchet MS" panose="020B0603020202020204" pitchFamily="34" charset="0"/>
                <a:ea typeface="Calibri" panose="020F0502020204030204" pitchFamily="34" charset="0"/>
                <a:cs typeface="Mangal" panose="02040503050203030202" pitchFamily="18" charset="0"/>
              </a:rPr>
              <a:t>Applicability</a:t>
            </a:r>
            <a:endParaRPr lang="en-IN" sz="24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23</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71550"/>
            <a:ext cx="8153400" cy="2362185"/>
          </a:xfrm>
          <a:prstGeom prst="rect">
            <a:avLst/>
          </a:prstGeom>
          <a:noFill/>
        </p:spPr>
        <p:txBody>
          <a:bodyPr wrap="square" rtlCol="0">
            <a:spAutoFit/>
          </a:bodyPr>
          <a:lstStyle/>
          <a:p>
            <a:pPr marL="342900" lvl="0" indent="-342900" algn="just">
              <a:spcAft>
                <a:spcPts val="800"/>
              </a:spcAft>
              <a:buFont typeface="Wingdings" panose="05000000000000000000" pitchFamily="2" charset="2"/>
              <a:buChar char="v"/>
            </a:pPr>
            <a:r>
              <a:rPr lang="en-US" sz="1600" dirty="0">
                <a:latin typeface="Arial" panose="020B0604020202020204" pitchFamily="34" charset="0"/>
                <a:ea typeface="Calibri" panose="020F0502020204030204" pitchFamily="34" charset="0"/>
                <a:cs typeface="Arial" panose="020B0604020202020204" pitchFamily="34" charset="0"/>
              </a:rPr>
              <a:t>Considering the applicability date of amended audit rules, it implies that the auditor is not required to assess appropriateness of audit trail of previous years and the assessment will be only for prospective financial years. </a:t>
            </a:r>
            <a:endParaRPr lang="en-GB" sz="1600" dirty="0">
              <a:latin typeface="Arial" panose="020B0604020202020204" pitchFamily="34" charset="0"/>
              <a:ea typeface="Calibri" panose="020F0502020204030204" pitchFamily="34" charset="0"/>
              <a:cs typeface="Arial" panose="020B0604020202020204" pitchFamily="34" charset="0"/>
            </a:endParaRPr>
          </a:p>
          <a:p>
            <a:pPr lvl="0" algn="just">
              <a:spcAft>
                <a:spcPts val="800"/>
              </a:spcAft>
            </a:pPr>
            <a:r>
              <a:rPr lang="en-GB" sz="1600" b="1" dirty="0">
                <a:latin typeface="Arial" panose="020B0604020202020204" pitchFamily="34" charset="0"/>
                <a:ea typeface="Calibri" panose="020F0502020204030204" pitchFamily="34" charset="0"/>
                <a:cs typeface="Arial" panose="020B0604020202020204" pitchFamily="34" charset="0"/>
              </a:rPr>
              <a:t>Applicability for FY 2022-23</a:t>
            </a:r>
          </a:p>
          <a:p>
            <a:pPr marL="342900" lvl="0" indent="-342900" algn="just">
              <a:spcAft>
                <a:spcPts val="800"/>
              </a:spcAft>
              <a:buFont typeface="Wingdings" panose="05000000000000000000" pitchFamily="2" charset="2"/>
              <a:buChar char="v"/>
            </a:pPr>
            <a:r>
              <a:rPr lang="en-GB" sz="1600" dirty="0">
                <a:latin typeface="Arial" panose="020B0604020202020204" pitchFamily="34" charset="0"/>
                <a:ea typeface="Calibri" panose="020F0502020204030204" pitchFamily="34" charset="0"/>
                <a:cs typeface="Arial" panose="020B0604020202020204" pitchFamily="34" charset="0"/>
              </a:rPr>
              <a:t>A</a:t>
            </a:r>
            <a:r>
              <a:rPr lang="en-GB" sz="1600" dirty="0">
                <a:effectLst/>
                <a:latin typeface="Arial" panose="020B0604020202020204" pitchFamily="34" charset="0"/>
                <a:ea typeface="Calibri" panose="020F0502020204030204" pitchFamily="34" charset="0"/>
                <a:cs typeface="Arial" panose="020B0604020202020204" pitchFamily="34" charset="0"/>
              </a:rPr>
              <a:t>pplicability of </a:t>
            </a:r>
            <a:r>
              <a:rPr lang="en-GB"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Account Rules </a:t>
            </a:r>
            <a:r>
              <a:rPr lang="en-GB" sz="1600" dirty="0">
                <a:effectLst/>
                <a:latin typeface="Arial" panose="020B0604020202020204" pitchFamily="34" charset="0"/>
                <a:ea typeface="Calibri" panose="020F0502020204030204" pitchFamily="34" charset="0"/>
                <a:cs typeface="Arial" panose="020B0604020202020204" pitchFamily="34" charset="0"/>
              </a:rPr>
              <a:t>will </a:t>
            </a:r>
            <a:r>
              <a:rPr lang="en-GB"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commence </a:t>
            </a:r>
            <a:r>
              <a:rPr lang="en-GB" sz="1600" dirty="0">
                <a:effectLst/>
                <a:latin typeface="Arial" panose="020B0604020202020204" pitchFamily="34" charset="0"/>
                <a:ea typeface="Calibri" panose="020F0502020204030204" pitchFamily="34" charset="0"/>
                <a:cs typeface="Arial" panose="020B0604020202020204" pitchFamily="34" charset="0"/>
              </a:rPr>
              <a:t>on or after </a:t>
            </a:r>
            <a:r>
              <a:rPr lang="en-GB"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April 1, 2023</a:t>
            </a:r>
            <a:r>
              <a:rPr lang="en-GB" sz="1600" dirty="0">
                <a:effectLst/>
                <a:latin typeface="Arial" panose="020B0604020202020204" pitchFamily="34" charset="0"/>
                <a:ea typeface="Calibri" panose="020F0502020204030204" pitchFamily="34" charset="0"/>
                <a:cs typeface="Arial" panose="020B0604020202020204" pitchFamily="34" charset="0"/>
              </a:rPr>
              <a:t>. Thus, there is likely to be a scenario for FY 2022-23 where in absence of compliance requirement for companies, auditors would </a:t>
            </a:r>
            <a:r>
              <a:rPr lang="en-GB"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not be able to report under Audit Rules. </a:t>
            </a:r>
          </a:p>
          <a:p>
            <a:pPr marL="342900" indent="-342900" algn="just">
              <a:spcAft>
                <a:spcPts val="800"/>
              </a:spcAft>
              <a:buFont typeface="Wingdings" panose="05000000000000000000" pitchFamily="2" charset="2"/>
              <a:buChar char="v"/>
            </a:pPr>
            <a:endParaRPr lang="en-IN" sz="155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53033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307264"/>
          </a:xfrm>
          <a:prstGeom prst="rect">
            <a:avLst/>
          </a:prstGeom>
        </p:spPr>
        <p:txBody>
          <a:bodyPr wrap="square">
            <a:spAutoFit/>
          </a:bodyPr>
          <a:lstStyle/>
          <a:p>
            <a:pPr marL="0" marR="0" lvl="0" indent="0" algn="ctr" defTabSz="914400" rtl="0" eaLnBrk="1" fontAlgn="auto" latinLnBrk="0" hangingPunct="1">
              <a:lnSpc>
                <a:spcPts val="1500"/>
              </a:lnSpc>
              <a:spcBef>
                <a:spcPts val="0"/>
              </a:spcBef>
              <a:spcAft>
                <a:spcPts val="80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angal" panose="02040503050203030202" pitchFamily="18" charset="0"/>
              </a:rPr>
              <a:t>Applicability</a:t>
            </a:r>
            <a:endParaRPr kumimoji="0" lang="en-IN" sz="24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24</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71550"/>
            <a:ext cx="8153400" cy="3023905"/>
          </a:xfrm>
          <a:prstGeom prst="rect">
            <a:avLst/>
          </a:prstGeom>
          <a:noFill/>
        </p:spPr>
        <p:txBody>
          <a:bodyPr wrap="square" rtlCol="0">
            <a:spAutoFit/>
          </a:bodyPr>
          <a:lstStyle/>
          <a:p>
            <a:pPr marL="342900" marR="0" lvl="0" indent="-342900" algn="just" defTabSz="914400" rtl="0" eaLnBrk="1" fontAlgn="auto" latinLnBrk="0" hangingPunct="1">
              <a:lnSpc>
                <a:spcPct val="100000"/>
              </a:lnSpc>
              <a:spcBef>
                <a:spcPts val="0"/>
              </a:spcBef>
              <a:spcAft>
                <a:spcPts val="800"/>
              </a:spcAft>
              <a:buClrTx/>
              <a:buSzTx/>
              <a:buFont typeface="Wingdings" panose="05000000000000000000" pitchFamily="2" charset="2"/>
              <a:buChar char="v"/>
              <a:tabLst/>
              <a:defRPr/>
            </a:pPr>
            <a:r>
              <a:rPr kumimoji="0" lang="en-GB"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Auditors of </a:t>
            </a:r>
            <a:r>
              <a:rPr kumimoji="0" lang="en-GB" sz="1550" b="1" i="0" u="none" strike="noStrike" kern="1200" cap="none" spc="0" normalizeH="0" baseline="0" noProof="0" dirty="0">
                <a:ln>
                  <a:noFill/>
                </a:ln>
                <a:solidFill>
                  <a:srgbClr val="FF0000"/>
                </a:solidFill>
                <a:effectLst/>
                <a:uLnTx/>
                <a:uFillTx/>
                <a:latin typeface="Arial" panose="020B0604020202020204" pitchFamily="34" charset="0"/>
                <a:ea typeface="Calibri" panose="020F0502020204030204" pitchFamily="34" charset="0"/>
                <a:cs typeface="Arial" panose="020B0604020202020204" pitchFamily="34" charset="0"/>
              </a:rPr>
              <a:t>all class of companies </a:t>
            </a:r>
            <a:r>
              <a:rPr kumimoji="0" lang="en-GB"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would be required to report on these matters including section 8 companies, foreign companies. </a:t>
            </a:r>
          </a:p>
          <a:p>
            <a:pPr marL="342900" marR="0" lvl="0" indent="-342900" algn="just" defTabSz="914400" rtl="0" eaLnBrk="1" fontAlgn="auto" latinLnBrk="0" hangingPunct="1">
              <a:lnSpc>
                <a:spcPct val="100000"/>
              </a:lnSpc>
              <a:spcBef>
                <a:spcPts val="0"/>
              </a:spcBef>
              <a:spcAft>
                <a:spcPts val="800"/>
              </a:spcAft>
              <a:buClrTx/>
              <a:buSzTx/>
              <a:buFont typeface="Wingdings" panose="05000000000000000000" pitchFamily="2" charset="2"/>
              <a:buChar char="v"/>
              <a:tabLst/>
              <a:defRPr/>
            </a:pPr>
            <a:r>
              <a:rPr kumimoji="0" lang="en-GB"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Where the books of account are entirely maintained </a:t>
            </a:r>
            <a:r>
              <a:rPr kumimoji="0" lang="en-GB" sz="1550" b="1" i="0" u="none" strike="noStrike" kern="1200" cap="none" spc="0" normalizeH="0" baseline="0" noProof="0" dirty="0">
                <a:ln>
                  <a:noFill/>
                </a:ln>
                <a:solidFill>
                  <a:srgbClr val="FF0000"/>
                </a:solidFill>
                <a:effectLst/>
                <a:uLnTx/>
                <a:uFillTx/>
                <a:latin typeface="Arial" panose="020B0604020202020204" pitchFamily="34" charset="0"/>
                <a:ea typeface="Calibri" panose="020F0502020204030204" pitchFamily="34" charset="0"/>
                <a:cs typeface="Arial" panose="020B0604020202020204" pitchFamily="34" charset="0"/>
              </a:rPr>
              <a:t>manually</a:t>
            </a:r>
            <a:r>
              <a:rPr kumimoji="0" lang="en-GB"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 the assessment and reporting responsibility under Rule 11(g) will not be applicable </a:t>
            </a:r>
            <a:r>
              <a:rPr kumimoji="0" lang="en-US"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and accordingly, same would need to be reported as statement of </a:t>
            </a:r>
            <a:r>
              <a:rPr kumimoji="0" lang="en-US" sz="1550" b="1" i="0" u="none" strike="noStrike" kern="1200" cap="none" spc="0" normalizeH="0" baseline="0" noProof="0" dirty="0">
                <a:ln>
                  <a:noFill/>
                </a:ln>
                <a:solidFill>
                  <a:srgbClr val="FF0000"/>
                </a:solidFill>
                <a:effectLst/>
                <a:uLnTx/>
                <a:uFillTx/>
                <a:latin typeface="Arial" panose="020B0604020202020204" pitchFamily="34" charset="0"/>
                <a:ea typeface="Calibri" panose="020F0502020204030204" pitchFamily="34" charset="0"/>
                <a:cs typeface="Arial" panose="020B0604020202020204" pitchFamily="34" charset="0"/>
              </a:rPr>
              <a:t>fact</a:t>
            </a:r>
            <a:r>
              <a:rPr kumimoji="0" lang="en-US"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by the auditor against this clause.</a:t>
            </a:r>
            <a:endParaRPr kumimoji="0" lang="en-GB"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800"/>
              </a:spcAft>
              <a:buClrTx/>
              <a:buSzTx/>
              <a:buFont typeface="Wingdings" panose="05000000000000000000" pitchFamily="2" charset="2"/>
              <a:buChar char="v"/>
              <a:tabLst/>
              <a:defRPr/>
            </a:pPr>
            <a:r>
              <a:rPr kumimoji="0" lang="en-GB"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Auditor is required to comment on Rule 11(g) both in case of standalone financial statements and consolidated financial statements (CFS).</a:t>
            </a:r>
          </a:p>
          <a:p>
            <a:pPr marL="342900" marR="0" lvl="0" indent="-342900" algn="just" defTabSz="914400" rtl="0" eaLnBrk="1" fontAlgn="auto" latinLnBrk="0" hangingPunct="1">
              <a:lnSpc>
                <a:spcPct val="100000"/>
              </a:lnSpc>
              <a:spcBef>
                <a:spcPts val="0"/>
              </a:spcBef>
              <a:spcAft>
                <a:spcPts val="800"/>
              </a:spcAft>
              <a:buClrTx/>
              <a:buSzTx/>
              <a:buFont typeface="Wingdings" panose="05000000000000000000" pitchFamily="2" charset="2"/>
              <a:buChar char="v"/>
              <a:tabLst/>
              <a:defRPr/>
            </a:pPr>
            <a:r>
              <a:rPr kumimoji="0" lang="en-US" sz="15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angal" panose="02040503050203030202" pitchFamily="18" charset="0"/>
              </a:rPr>
              <a:t>In case of CFS, the principal auditor should apply professional judgment and comply with applicable Standards on Auditing, in particular, SA 600, “Using the Work of Another Auditor” while assessing the matters reported by the auditors of components that are Indian companies.</a:t>
            </a:r>
            <a:endParaRPr kumimoji="0" lang="en-IN" sz="15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875094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307264"/>
          </a:xfrm>
          <a:prstGeom prst="rect">
            <a:avLst/>
          </a:prstGeom>
        </p:spPr>
        <p:txBody>
          <a:bodyPr wrap="square">
            <a:spAutoFit/>
          </a:bodyPr>
          <a:lstStyle/>
          <a:p>
            <a:pPr lvl="0" algn="ctr">
              <a:lnSpc>
                <a:spcPts val="1500"/>
              </a:lnSpc>
              <a:spcAft>
                <a:spcPts val="800"/>
              </a:spcAft>
            </a:pPr>
            <a:r>
              <a:rPr lang="en-GB" sz="2400" b="1" dirty="0">
                <a:effectLst/>
                <a:latin typeface="Trebuchet MS" panose="020B0603020202020204" pitchFamily="34" charset="0"/>
                <a:ea typeface="Calibri" panose="020F0502020204030204" pitchFamily="34" charset="0"/>
                <a:cs typeface="Mangal" panose="02040503050203030202" pitchFamily="18" charset="0"/>
              </a:rPr>
              <a:t>Preservation of Audit Trails</a:t>
            </a:r>
            <a:endParaRPr lang="en-IN" sz="24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25</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47750"/>
            <a:ext cx="8153400" cy="2236510"/>
          </a:xfrm>
          <a:prstGeom prst="rect">
            <a:avLst/>
          </a:prstGeom>
          <a:noFill/>
        </p:spPr>
        <p:txBody>
          <a:bodyPr wrap="square" rtlCol="0">
            <a:spAutoFit/>
          </a:bodyPr>
          <a:lstStyle/>
          <a:p>
            <a:pPr marL="285750" lvl="0" indent="-285750" algn="just">
              <a:spcAft>
                <a:spcPts val="800"/>
              </a:spcAft>
              <a:buFont typeface="Wingdings" panose="05000000000000000000" pitchFamily="2" charset="2"/>
              <a:buChar char="v"/>
            </a:pPr>
            <a:r>
              <a:rPr lang="en-GB" dirty="0">
                <a:effectLst/>
                <a:latin typeface="Arial" panose="020B0604020202020204" pitchFamily="34" charset="0"/>
                <a:ea typeface="Calibri" panose="020F0502020204030204" pitchFamily="34" charset="0"/>
                <a:cs typeface="Arial" panose="020B0604020202020204" pitchFamily="34" charset="0"/>
              </a:rPr>
              <a:t>Auditor is required to comment whether the audit trail has been preserved by the company as per the statutory requirements for record retention. </a:t>
            </a:r>
          </a:p>
          <a:p>
            <a:pPr marL="285750" lvl="0" indent="-285750" algn="just">
              <a:spcAft>
                <a:spcPts val="800"/>
              </a:spcAft>
              <a:buFont typeface="Wingdings" panose="05000000000000000000" pitchFamily="2" charset="2"/>
              <a:buChar char="v"/>
            </a:pPr>
            <a:r>
              <a:rPr lang="en-GB" dirty="0">
                <a:effectLst/>
                <a:latin typeface="Arial" panose="020B0604020202020204" pitchFamily="34" charset="0"/>
                <a:ea typeface="Calibri" panose="020F0502020204030204" pitchFamily="34" charset="0"/>
                <a:cs typeface="Arial" panose="020B0604020202020204" pitchFamily="34" charset="0"/>
              </a:rPr>
              <a:t>Section 128(5) of the Act requires books of account to be preserved by companies for a minimum period of </a:t>
            </a:r>
            <a:r>
              <a:rPr lang="en-GB" dirty="0">
                <a:solidFill>
                  <a:srgbClr val="FF0000"/>
                </a:solidFill>
                <a:effectLst/>
                <a:latin typeface="Arial" panose="020B0604020202020204" pitchFamily="34" charset="0"/>
                <a:ea typeface="Calibri" panose="020F0502020204030204" pitchFamily="34" charset="0"/>
                <a:cs typeface="Arial" panose="020B0604020202020204" pitchFamily="34" charset="0"/>
              </a:rPr>
              <a:t>eight years.</a:t>
            </a:r>
            <a:r>
              <a:rPr lang="en-GB" dirty="0">
                <a:effectLst/>
                <a:latin typeface="Arial" panose="020B0604020202020204" pitchFamily="34" charset="0"/>
                <a:ea typeface="Calibri" panose="020F0502020204030204" pitchFamily="34" charset="0"/>
                <a:cs typeface="Arial" panose="020B0604020202020204" pitchFamily="34" charset="0"/>
              </a:rPr>
              <a:t> </a:t>
            </a:r>
          </a:p>
          <a:p>
            <a:pPr marL="285750" lvl="0" indent="-285750" algn="just">
              <a:spcAft>
                <a:spcPts val="800"/>
              </a:spcAft>
              <a:buFont typeface="Wingdings" panose="05000000000000000000" pitchFamily="2" charset="2"/>
              <a:buChar char="v"/>
            </a:pPr>
            <a:r>
              <a:rPr lang="en-GB" dirty="0">
                <a:latin typeface="Arial" panose="020B0604020202020204" pitchFamily="34" charset="0"/>
                <a:ea typeface="Calibri" panose="020F0502020204030204" pitchFamily="34" charset="0"/>
                <a:cs typeface="Arial" panose="020B0604020202020204" pitchFamily="34" charset="0"/>
              </a:rPr>
              <a:t>So, </a:t>
            </a:r>
            <a:r>
              <a:rPr lang="en-GB" dirty="0">
                <a:effectLst/>
                <a:latin typeface="Arial" panose="020B0604020202020204" pitchFamily="34" charset="0"/>
                <a:ea typeface="Calibri" panose="020F0502020204030204" pitchFamily="34" charset="0"/>
                <a:cs typeface="Arial" panose="020B0604020202020204" pitchFamily="34" charset="0"/>
              </a:rPr>
              <a:t>company would need to retain audit trail for a minimum period of eight years</a:t>
            </a:r>
            <a:r>
              <a:rPr lang="en-US" baseline="30000" dirty="0">
                <a:effectLst/>
                <a:latin typeface="Arial" panose="020B0604020202020204" pitchFamily="34" charset="0"/>
                <a:ea typeface="Calibri" panose="020F0502020204030204" pitchFamily="34" charset="0"/>
                <a:cs typeface="Arial" panose="020B0604020202020204" pitchFamily="34" charset="0"/>
              </a:rPr>
              <a:t> </a:t>
            </a:r>
            <a:r>
              <a:rPr lang="en-GB" dirty="0">
                <a:effectLst/>
                <a:latin typeface="Arial" panose="020B0604020202020204" pitchFamily="34" charset="0"/>
                <a:ea typeface="Calibri" panose="020F0502020204030204" pitchFamily="34" charset="0"/>
                <a:cs typeface="Arial" panose="020B0604020202020204" pitchFamily="34" charset="0"/>
              </a:rPr>
              <a:t>i.e., effective from the date of applicability of the Account Rules (i.e., currently April 1, 2023, onwards). </a:t>
            </a:r>
            <a:endParaRPr lang="en-IN"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9517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Audit Approach</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26</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399" y="1047750"/>
            <a:ext cx="8305911" cy="2708434"/>
          </a:xfrm>
          <a:prstGeom prst="rect">
            <a:avLst/>
          </a:prstGeom>
          <a:noFill/>
        </p:spPr>
        <p:txBody>
          <a:bodyPr wrap="square" rtlCol="0">
            <a:spAutoFit/>
          </a:bodyPr>
          <a:lstStyle/>
          <a:p>
            <a:pPr lvl="0" algn="just">
              <a:spcAft>
                <a:spcPts val="800"/>
              </a:spcAft>
            </a:pPr>
            <a:r>
              <a:rPr lang="en-GB" sz="1800" b="1" dirty="0">
                <a:effectLst/>
                <a:latin typeface="Arial" panose="020B0604020202020204" pitchFamily="34" charset="0"/>
                <a:ea typeface="Calibri" panose="020F0502020204030204" pitchFamily="34" charset="0"/>
              </a:rPr>
              <a:t>Ensuring management is assuming primary responsibility</a:t>
            </a:r>
          </a:p>
          <a:p>
            <a:pPr marL="285750" lvl="0" indent="-285750" algn="just">
              <a:spcAft>
                <a:spcPts val="800"/>
              </a:spcAft>
              <a:buFont typeface="Wingdings" panose="05000000000000000000" pitchFamily="2" charset="2"/>
              <a:buChar char="v"/>
            </a:pPr>
            <a:r>
              <a:rPr lang="en-GB" sz="1600" dirty="0">
                <a:effectLst/>
                <a:latin typeface="Arial" panose="020B0604020202020204" pitchFamily="34" charset="0"/>
                <a:ea typeface="Calibri" panose="020F0502020204030204" pitchFamily="34" charset="0"/>
              </a:rPr>
              <a:t>Auditor would need to ensure that management assumes primary responsibility to:</a:t>
            </a:r>
          </a:p>
          <a:p>
            <a:pPr marL="285750" indent="-285750" algn="just">
              <a:spcAft>
                <a:spcPts val="800"/>
              </a:spcAft>
              <a:buFont typeface="Wingdings" panose="05000000000000000000" pitchFamily="2" charset="2"/>
              <a:buChar char="§"/>
            </a:pPr>
            <a:r>
              <a:rPr lang="en-GB" sz="1600" dirty="0">
                <a:effectLst/>
                <a:latin typeface="Arial" panose="020B0604020202020204" pitchFamily="34" charset="0"/>
                <a:ea typeface="Calibri" panose="020F0502020204030204" pitchFamily="34" charset="0"/>
                <a:cs typeface="Mangal" panose="02040503050203030202" pitchFamily="18" charset="0"/>
              </a:rPr>
              <a:t>identify records and transactions that constitute books of account under section 2(13) of the Act</a:t>
            </a:r>
          </a:p>
          <a:p>
            <a:pPr marL="285750" indent="-285750" algn="just">
              <a:spcAft>
                <a:spcPts val="800"/>
              </a:spcAft>
              <a:buFont typeface="Wingdings" panose="05000000000000000000" pitchFamily="2" charset="2"/>
              <a:buChar char="§"/>
            </a:pPr>
            <a:r>
              <a:rPr lang="en-GB" sz="1600" dirty="0">
                <a:effectLst/>
                <a:latin typeface="Arial" panose="020B0604020202020204" pitchFamily="34" charset="0"/>
                <a:ea typeface="Calibri" panose="020F0502020204030204" pitchFamily="34" charset="0"/>
                <a:cs typeface="Mangal" panose="02040503050203030202" pitchFamily="18" charset="0"/>
              </a:rPr>
              <a:t>identify accounting software(s) used for creation and maintenance of books of account </a:t>
            </a:r>
          </a:p>
          <a:p>
            <a:pPr marL="285750" indent="-285750" algn="just">
              <a:spcAft>
                <a:spcPts val="800"/>
              </a:spcAft>
              <a:buFont typeface="Wingdings" panose="05000000000000000000" pitchFamily="2" charset="2"/>
              <a:buChar char="§"/>
            </a:pPr>
            <a:r>
              <a:rPr lang="en-GB" sz="1600" dirty="0">
                <a:effectLst/>
                <a:latin typeface="Arial" panose="020B0604020202020204" pitchFamily="34" charset="0"/>
                <a:ea typeface="Calibri" panose="020F0502020204030204" pitchFamily="34" charset="0"/>
                <a:cs typeface="Mangal" panose="02040503050203030202" pitchFamily="18" charset="0"/>
              </a:rPr>
              <a:t>ensure such software have audit trail feature</a:t>
            </a:r>
          </a:p>
          <a:p>
            <a:pPr marL="285750" indent="-285750" algn="just">
              <a:spcAft>
                <a:spcPts val="800"/>
              </a:spcAft>
              <a:buFont typeface="Wingdings" panose="05000000000000000000" pitchFamily="2" charset="2"/>
              <a:buChar char="§"/>
            </a:pPr>
            <a:r>
              <a:rPr lang="en-GB" sz="1600" dirty="0">
                <a:effectLst/>
                <a:latin typeface="Arial" panose="020B0604020202020204" pitchFamily="34" charset="0"/>
                <a:ea typeface="Calibri" panose="020F0502020204030204" pitchFamily="34" charset="0"/>
              </a:rPr>
              <a:t>ensure that audit trail captures changes to each and every transaction</a:t>
            </a:r>
          </a:p>
          <a:p>
            <a:pPr marL="285750" indent="-285750" algn="just">
              <a:spcAft>
                <a:spcPts val="800"/>
              </a:spcAft>
              <a:buFont typeface="Wingdings" panose="05000000000000000000" pitchFamily="2" charset="2"/>
              <a:buChar char="§"/>
            </a:pPr>
            <a:r>
              <a:rPr lang="en-GB" sz="1600" dirty="0">
                <a:effectLst/>
                <a:latin typeface="Arial" panose="020B0604020202020204" pitchFamily="34" charset="0"/>
                <a:ea typeface="Calibri" panose="020F0502020204030204" pitchFamily="34" charset="0"/>
              </a:rPr>
              <a:t>ensure that audit trail feature is always enabled </a:t>
            </a:r>
            <a:endParaRPr kumimoji="0" lang="en-IN" sz="16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019721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Audit Approach</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27</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47750"/>
            <a:ext cx="8153400" cy="2257028"/>
          </a:xfrm>
          <a:prstGeom prst="rect">
            <a:avLst/>
          </a:prstGeom>
          <a:noFill/>
        </p:spPr>
        <p:txBody>
          <a:bodyPr wrap="square" rtlCol="0">
            <a:spAutoFit/>
          </a:bodyPr>
          <a:lstStyle/>
          <a:p>
            <a:pPr marL="432000" lvl="0" indent="-342900" algn="just">
              <a:spcAft>
                <a:spcPts val="800"/>
              </a:spcAft>
              <a:buFont typeface="Symbol" panose="05050102010706020507" pitchFamily="18" charset="2"/>
              <a:buChar char=""/>
            </a:pPr>
            <a:r>
              <a:rPr lang="en-GB" sz="1600" dirty="0">
                <a:latin typeface="Arial" panose="020B0604020202020204" pitchFamily="34" charset="0"/>
                <a:ea typeface="Calibri" panose="020F0502020204030204" pitchFamily="34" charset="0"/>
                <a:cs typeface="Arial" panose="020B0604020202020204" pitchFamily="34" charset="0"/>
              </a:rPr>
              <a:t>E</a:t>
            </a:r>
            <a:r>
              <a:rPr lang="en-GB" sz="1600" dirty="0">
                <a:effectLst/>
                <a:latin typeface="Arial" panose="020B0604020202020204" pitchFamily="34" charset="0"/>
                <a:ea typeface="Calibri" panose="020F0502020204030204" pitchFamily="34" charset="0"/>
                <a:cs typeface="Arial" panose="020B0604020202020204" pitchFamily="34" charset="0"/>
              </a:rPr>
              <a:t>nsure that audit trail is enabled at database level for logging any direct data changes;</a:t>
            </a:r>
          </a:p>
          <a:p>
            <a:pPr marL="432000" indent="-342900" algn="just">
              <a:spcAft>
                <a:spcPts val="800"/>
              </a:spcAft>
              <a:buFont typeface="Symbol" panose="05050102010706020507" pitchFamily="18" charset="2"/>
              <a:buChar char=""/>
            </a:pPr>
            <a:r>
              <a:rPr lang="en-GB" sz="1600" dirty="0">
                <a:effectLst/>
                <a:latin typeface="Arial" panose="020B0604020202020204" pitchFamily="34" charset="0"/>
                <a:ea typeface="Calibri" panose="020F0502020204030204" pitchFamily="34" charset="0"/>
                <a:cs typeface="Arial" panose="020B0604020202020204" pitchFamily="34" charset="0"/>
              </a:rPr>
              <a:t>ensure that audit trail is appropriately protected from any modification; </a:t>
            </a:r>
            <a:endParaRPr lang="en-IN" sz="1600" dirty="0">
              <a:effectLst/>
              <a:latin typeface="Arial" panose="020B0604020202020204" pitchFamily="34" charset="0"/>
              <a:ea typeface="Calibri" panose="020F0502020204030204" pitchFamily="34" charset="0"/>
              <a:cs typeface="Arial" panose="020B0604020202020204" pitchFamily="34" charset="0"/>
            </a:endParaRPr>
          </a:p>
          <a:p>
            <a:pPr marL="432000" indent="-342900" algn="just">
              <a:spcAft>
                <a:spcPts val="800"/>
              </a:spcAft>
              <a:buFont typeface="Symbol" panose="05050102010706020507" pitchFamily="18" charset="2"/>
              <a:buChar char=""/>
            </a:pPr>
            <a:r>
              <a:rPr lang="en-GB" sz="1600" dirty="0">
                <a:effectLst/>
                <a:latin typeface="Arial" panose="020B0604020202020204" pitchFamily="34" charset="0"/>
                <a:ea typeface="Calibri" panose="020F0502020204030204" pitchFamily="34" charset="0"/>
                <a:cs typeface="Arial" panose="020B0604020202020204" pitchFamily="34" charset="0"/>
              </a:rPr>
              <a:t>ensure that audit trail is retained as per statutory requirements for record retention;</a:t>
            </a:r>
            <a:endParaRPr lang="en-IN" sz="1600" dirty="0">
              <a:effectLst/>
              <a:latin typeface="Arial" panose="020B0604020202020204" pitchFamily="34" charset="0"/>
              <a:ea typeface="Calibri" panose="020F0502020204030204" pitchFamily="34" charset="0"/>
              <a:cs typeface="Arial" panose="020B0604020202020204" pitchFamily="34" charset="0"/>
            </a:endParaRPr>
          </a:p>
          <a:p>
            <a:pPr marL="432000" indent="-342900" algn="just">
              <a:spcAft>
                <a:spcPts val="800"/>
              </a:spcAft>
              <a:buFont typeface="Symbol" panose="05050102010706020507" pitchFamily="18" charset="2"/>
              <a:buChar char=""/>
            </a:pPr>
            <a:r>
              <a:rPr lang="en-GB" sz="1600" dirty="0">
                <a:effectLst/>
                <a:latin typeface="Arial" panose="020B0604020202020204" pitchFamily="34" charset="0"/>
                <a:ea typeface="Calibri" panose="020F0502020204030204" pitchFamily="34" charset="0"/>
                <a:cs typeface="Arial" panose="020B0604020202020204" pitchFamily="34" charset="0"/>
              </a:rPr>
              <a:t>ensure that controls over maintenance and monitoring of audit trail and its feature are designed and operating effectively throughout period of reporting.</a:t>
            </a:r>
            <a:endParaRPr lang="en-IN" sz="1600" dirty="0">
              <a:effectLst/>
              <a:latin typeface="Arial" panose="020B0604020202020204" pitchFamily="34" charset="0"/>
              <a:ea typeface="Calibri" panose="020F0502020204030204" pitchFamily="34" charset="0"/>
              <a:cs typeface="Arial" panose="020B0604020202020204" pitchFamily="34" charset="0"/>
            </a:endParaRPr>
          </a:p>
          <a:p>
            <a:pPr marL="432000" lvl="0" algn="just">
              <a:spcAft>
                <a:spcPts val="800"/>
              </a:spcAft>
            </a:pPr>
            <a:endParaRPr lang="en-IN"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01254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Audit Approach</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28</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51222"/>
            <a:ext cx="8153400" cy="3570208"/>
          </a:xfrm>
          <a:prstGeom prst="rect">
            <a:avLst/>
          </a:prstGeom>
          <a:noFill/>
        </p:spPr>
        <p:txBody>
          <a:bodyPr wrap="square" rtlCol="0">
            <a:spAutoFit/>
          </a:bodyPr>
          <a:lstStyle/>
          <a:p>
            <a:pPr algn="just">
              <a:spcAft>
                <a:spcPts val="800"/>
              </a:spcAft>
            </a:pPr>
            <a:r>
              <a:rPr lang="en-US" sz="1550" b="1">
                <a:effectLst/>
                <a:latin typeface="Arial" panose="020B0604020202020204" pitchFamily="34" charset="0"/>
                <a:ea typeface="Calibri" panose="020F0502020204030204" pitchFamily="34" charset="0"/>
              </a:rPr>
              <a:t>Specific Internal </a:t>
            </a:r>
            <a:r>
              <a:rPr lang="en-US" sz="1550" b="1" dirty="0">
                <a:effectLst/>
                <a:latin typeface="Arial" panose="020B0604020202020204" pitchFamily="34" charset="0"/>
                <a:ea typeface="Calibri" panose="020F0502020204030204" pitchFamily="34" charset="0"/>
              </a:rPr>
              <a:t>Controls</a:t>
            </a:r>
          </a:p>
          <a:p>
            <a:pPr marL="285750" indent="-285750" algn="just">
              <a:spcAft>
                <a:spcPts val="800"/>
              </a:spcAft>
              <a:buFont typeface="Wingdings" panose="05000000000000000000" pitchFamily="2" charset="2"/>
              <a:buChar char="v"/>
            </a:pPr>
            <a:r>
              <a:rPr lang="en-US" sz="1550" dirty="0">
                <a:effectLst/>
                <a:latin typeface="Arial" panose="020B0604020202020204" pitchFamily="34" charset="0"/>
                <a:ea typeface="Calibri" panose="020F0502020204030204" pitchFamily="34" charset="0"/>
              </a:rPr>
              <a:t>In order to demonstrate that audit trail feature was functional, operated and not disabled, a company would have to design and implement specific internal controls (predominantly IT controls) which in turn, would be evaluated by the auditors. Examples:</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Controls to ensure that audit trail feature has not been disabled or deactivated.</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Controls to ensure that User IDs assigned to each individual and User IDs not shared.</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Controls to ensure that changes to configurations of audit trail are authorized and logs of such changes are maintained.</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Controls to ensure that access to audit trail (and backups) is disabled or restricted and access logs, whenever audit trails have been accessed, are maintained. </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Controls to ensure that periodic backups of audit trails are taken and archived as per the statutory period specified under Section 128 of the Act.</a:t>
            </a:r>
            <a:endParaRPr lang="en-IN" sz="155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074896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Audit Approach</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29</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71550"/>
            <a:ext cx="8153400" cy="3706143"/>
          </a:xfrm>
          <a:prstGeom prst="rect">
            <a:avLst/>
          </a:prstGeom>
          <a:noFill/>
        </p:spPr>
        <p:txBody>
          <a:bodyPr wrap="square" rtlCol="0">
            <a:spAutoFit/>
          </a:bodyPr>
          <a:lstStyle/>
          <a:p>
            <a:pPr lvl="0" algn="just">
              <a:spcAft>
                <a:spcPts val="800"/>
              </a:spcAft>
            </a:pPr>
            <a:r>
              <a:rPr lang="en-GB" sz="1550" b="1" dirty="0">
                <a:effectLst/>
                <a:latin typeface="Arial" panose="020B0604020202020204" pitchFamily="34" charset="0"/>
                <a:ea typeface="Calibri" panose="020F0502020204030204" pitchFamily="34" charset="0"/>
                <a:cs typeface="Mangal" panose="02040503050203030202" pitchFamily="18" charset="0"/>
              </a:rPr>
              <a:t>Identification of relevant transactions</a:t>
            </a:r>
          </a:p>
          <a:p>
            <a:pPr marL="285750" lvl="0" indent="-285750" algn="just">
              <a:spcAft>
                <a:spcPts val="800"/>
              </a:spcAft>
              <a:buFont typeface="Wingdings" panose="05000000000000000000" pitchFamily="2" charset="2"/>
              <a:buChar char="v"/>
            </a:pPr>
            <a:r>
              <a:rPr lang="en-GB" sz="1550" dirty="0">
                <a:effectLst/>
                <a:latin typeface="Arial" panose="020B0604020202020204" pitchFamily="34" charset="0"/>
                <a:ea typeface="Calibri" panose="020F0502020204030204" pitchFamily="34" charset="0"/>
                <a:cs typeface="Mangal" panose="02040503050203030202" pitchFamily="18" charset="0"/>
              </a:rPr>
              <a:t>In respect of identification of relevant transactions, auditor may consider performing following procedures:</a:t>
            </a: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Assess management’s identification of records and transactions where audit trail needs to be captured and verify, on a test basis, whether the audit trail has been configured and enabled for the identified accounting software. </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Evaluate management’s approach regarding identification of accounting software which have been considered for the purposes of maintenance of audit trail.</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Inquire with the management on how they evaluated changes required for the maintenance of audit trail as part of changes or upgrades to the accounting software.</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Where applicable, consider involvement of specialists/experts in field of IT to assist in evaluation of management controls and configurations in accounting software with regard to audit trail. </a:t>
            </a:r>
            <a:endParaRPr lang="en-IN" sz="155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93222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45820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Important terms and their explanation</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2" name="Title 1">
            <a:extLst>
              <a:ext uri="{FF2B5EF4-FFF2-40B4-BE49-F238E27FC236}">
                <a16:creationId xmlns:a16="http://schemas.microsoft.com/office/drawing/2014/main" id="{4B907289-FE6B-43CE-8023-BD1CC79579FA}"/>
              </a:ext>
            </a:extLst>
          </p:cNvPr>
          <p:cNvSpPr>
            <a:spLocks noGrp="1"/>
          </p:cNvSpPr>
          <p:nvPr>
            <p:ph type="title"/>
          </p:nvPr>
        </p:nvSpPr>
        <p:spPr/>
        <p:txBody>
          <a:bodyPr/>
          <a:lstStyle/>
          <a:p>
            <a:endParaRPr lang="en-IN"/>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3" name="Table 3">
            <a:extLst>
              <a:ext uri="{FF2B5EF4-FFF2-40B4-BE49-F238E27FC236}">
                <a16:creationId xmlns:a16="http://schemas.microsoft.com/office/drawing/2014/main" id="{54AF27CD-87E9-7BA2-CD8C-3E3C2E8A3367}"/>
              </a:ext>
            </a:extLst>
          </p:cNvPr>
          <p:cNvGraphicFramePr>
            <a:graphicFrameLocks noGrp="1"/>
          </p:cNvGraphicFramePr>
          <p:nvPr>
            <p:extLst>
              <p:ext uri="{D42A27DB-BD31-4B8C-83A1-F6EECF244321}">
                <p14:modId xmlns:p14="http://schemas.microsoft.com/office/powerpoint/2010/main" val="2775483621"/>
              </p:ext>
            </p:extLst>
          </p:nvPr>
        </p:nvGraphicFramePr>
        <p:xfrm>
          <a:off x="304689" y="1028272"/>
          <a:ext cx="8229712" cy="3455377"/>
        </p:xfrm>
        <a:graphic>
          <a:graphicData uri="http://schemas.openxmlformats.org/drawingml/2006/table">
            <a:tbl>
              <a:tblPr firstRow="1" bandRow="1">
                <a:tableStyleId>{E8B1032C-EA38-4F05-BA0D-38AFFFC7BED3}</a:tableStyleId>
              </a:tblPr>
              <a:tblGrid>
                <a:gridCol w="2895711">
                  <a:extLst>
                    <a:ext uri="{9D8B030D-6E8A-4147-A177-3AD203B41FA5}">
                      <a16:colId xmlns:a16="http://schemas.microsoft.com/office/drawing/2014/main" val="2150473637"/>
                    </a:ext>
                  </a:extLst>
                </a:gridCol>
                <a:gridCol w="5334001">
                  <a:extLst>
                    <a:ext uri="{9D8B030D-6E8A-4147-A177-3AD203B41FA5}">
                      <a16:colId xmlns:a16="http://schemas.microsoft.com/office/drawing/2014/main" val="375948774"/>
                    </a:ext>
                  </a:extLst>
                </a:gridCol>
              </a:tblGrid>
              <a:tr h="444757">
                <a:tc>
                  <a:txBody>
                    <a:bodyPr/>
                    <a:lstStyle/>
                    <a:p>
                      <a:pPr algn="just"/>
                      <a:r>
                        <a:rPr lang="en-US" sz="1400" dirty="0">
                          <a:latin typeface="Arial" panose="020B0604020202020204" pitchFamily="34" charset="0"/>
                          <a:cs typeface="Arial" panose="020B0604020202020204" pitchFamily="34" charset="0"/>
                        </a:rPr>
                        <a:t>Term</a:t>
                      </a:r>
                      <a:endParaRPr lang="en-IN" sz="1400" dirty="0">
                        <a:latin typeface="Arial" panose="020B0604020202020204" pitchFamily="34" charset="0"/>
                        <a:cs typeface="Arial" panose="020B0604020202020204" pitchFamily="34" charset="0"/>
                      </a:endParaRPr>
                    </a:p>
                  </a:txBody>
                  <a:tcPr/>
                </a:tc>
                <a:tc>
                  <a:txBody>
                    <a:bodyPr/>
                    <a:lstStyle/>
                    <a:p>
                      <a:pPr algn="just"/>
                      <a:r>
                        <a:rPr lang="en-US" sz="1400" dirty="0">
                          <a:latin typeface="Arial" panose="020B0604020202020204" pitchFamily="34" charset="0"/>
                          <a:cs typeface="Arial" panose="020B0604020202020204" pitchFamily="34" charset="0"/>
                        </a:rPr>
                        <a:t>Explanation</a:t>
                      </a:r>
                      <a:endParaRPr lang="en-IN"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57260292"/>
                  </a:ext>
                </a:extLst>
              </a:tr>
              <a:tr h="1425660">
                <a:tc>
                  <a:txBody>
                    <a:bodyPr/>
                    <a:lstStyle/>
                    <a:p>
                      <a:pPr algn="just"/>
                      <a:r>
                        <a:rPr lang="en-GB" sz="1400" b="1" dirty="0">
                          <a:solidFill>
                            <a:schemeClr val="tx1"/>
                          </a:solidFill>
                          <a:effectLst/>
                          <a:latin typeface="Arial" panose="020B0604020202020204" pitchFamily="34" charset="0"/>
                          <a:ea typeface="+mn-ea"/>
                          <a:cs typeface="Arial" panose="020B0604020202020204" pitchFamily="34" charset="0"/>
                        </a:rPr>
                        <a:t>Audit Trail</a:t>
                      </a:r>
                      <a:endParaRPr lang="en-IN" sz="1400" dirty="0">
                        <a:latin typeface="Arial" panose="020B0604020202020204" pitchFamily="34" charset="0"/>
                        <a:cs typeface="Arial" panose="020B0604020202020204" pitchFamily="34" charset="0"/>
                      </a:endParaRPr>
                    </a:p>
                  </a:txBody>
                  <a:tcPr/>
                </a:tc>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Audit trail (Edit log) </a:t>
                      </a:r>
                      <a:r>
                        <a:rPr lang="en-GB" sz="1400" dirty="0">
                          <a:solidFill>
                            <a:schemeClr val="tx1"/>
                          </a:solidFill>
                          <a:effectLst/>
                          <a:latin typeface="Arial" panose="020B0604020202020204" pitchFamily="34" charset="0"/>
                          <a:ea typeface="+mn-ea"/>
                          <a:cs typeface="Arial" panose="020B0604020202020204" pitchFamily="34" charset="0"/>
                        </a:rPr>
                        <a:t>is a visible trail of evidence enabling one to trace information contained in statements or reports back to the original input source.</a:t>
                      </a:r>
                    </a:p>
                    <a:p>
                      <a:pPr marL="0" marR="0" lvl="0" indent="0" algn="just" defTabSz="914400" eaLnBrk="1" fontAlgn="auto" latinLnBrk="0" hangingPunct="1">
                        <a:lnSpc>
                          <a:spcPct val="100000"/>
                        </a:lnSpc>
                        <a:spcBef>
                          <a:spcPts val="0"/>
                        </a:spcBef>
                        <a:spcAft>
                          <a:spcPts val="0"/>
                        </a:spcAft>
                        <a:buClrTx/>
                        <a:buSzTx/>
                        <a:buFontTx/>
                        <a:buNone/>
                        <a:tabLst/>
                        <a:defRPr/>
                      </a:pPr>
                      <a:r>
                        <a:rPr lang="en-GB" sz="1400" dirty="0">
                          <a:solidFill>
                            <a:schemeClr val="tx1"/>
                          </a:solidFill>
                          <a:effectLst/>
                          <a:latin typeface="Arial" panose="020B0604020202020204" pitchFamily="34" charset="0"/>
                          <a:ea typeface="+mn-ea"/>
                          <a:cs typeface="Arial" panose="020B0604020202020204" pitchFamily="34" charset="0"/>
                        </a:rPr>
                        <a:t>Audit trails are a chronological record of the changes that have been made to the data. Any change to data including creating new data, updating or deleting data that must be recorded.</a:t>
                      </a:r>
                      <a:endParaRPr lang="en-IN" sz="1400" dirty="0">
                        <a:solidFill>
                          <a:schemeClr val="tx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048756704"/>
                  </a:ext>
                </a:extLst>
              </a:tr>
              <a:tr h="1425660">
                <a:tc>
                  <a:txBody>
                    <a:bodyPr/>
                    <a:lstStyle/>
                    <a:p>
                      <a:pPr algn="just"/>
                      <a:r>
                        <a:rPr lang="en-GB" sz="1400" b="1" dirty="0">
                          <a:solidFill>
                            <a:schemeClr val="tx1"/>
                          </a:solidFill>
                          <a:effectLst/>
                          <a:latin typeface="Arial" panose="020B0604020202020204" pitchFamily="34" charset="0"/>
                          <a:ea typeface="+mn-ea"/>
                          <a:cs typeface="Arial" panose="020B0604020202020204" pitchFamily="34" charset="0"/>
                        </a:rPr>
                        <a:t>Accounting Software</a:t>
                      </a:r>
                      <a:endParaRPr lang="en-IN" sz="1400" dirty="0">
                        <a:latin typeface="Arial" panose="020B0604020202020204" pitchFamily="34" charset="0"/>
                        <a:cs typeface="Arial" panose="020B0604020202020204" pitchFamily="34" charset="0"/>
                      </a:endParaRPr>
                    </a:p>
                  </a:txBody>
                  <a:tcPr/>
                </a:tc>
                <a:tc>
                  <a:txBody>
                    <a:bodyPr/>
                    <a:lstStyle/>
                    <a:p>
                      <a:pPr algn="just"/>
                      <a:r>
                        <a:rPr lang="en-GB" sz="1400" dirty="0">
                          <a:solidFill>
                            <a:schemeClr val="tx1"/>
                          </a:solidFill>
                          <a:effectLst/>
                          <a:latin typeface="Arial" panose="020B0604020202020204" pitchFamily="34" charset="0"/>
                          <a:ea typeface="+mn-ea"/>
                          <a:cs typeface="Arial" panose="020B0604020202020204" pitchFamily="34" charset="0"/>
                        </a:rPr>
                        <a:t>Accounting Software is a computer program or system that enables recording, maintenance and reporting of books of account and relevant ecosystem applicable to business requirements. The functionality of such accounting software differs from product to product. Every organization today employs multiple software for accounting, its operations and other requirements like consolidation, collection of data. </a:t>
                      </a:r>
                      <a:endParaRPr lang="en-IN"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24416338"/>
                  </a:ext>
                </a:extLst>
              </a:tr>
            </a:tbl>
          </a:graphicData>
        </a:graphic>
      </p:graphicFrame>
    </p:spTree>
    <p:extLst>
      <p:ext uri="{BB962C8B-B14F-4D97-AF65-F5344CB8AC3E}">
        <p14:creationId xmlns:p14="http://schemas.microsoft.com/office/powerpoint/2010/main" val="926952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Audit Approach</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30</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155951"/>
            <a:ext cx="8153400" cy="2893100"/>
          </a:xfrm>
          <a:prstGeom prst="rect">
            <a:avLst/>
          </a:prstGeom>
          <a:noFill/>
        </p:spPr>
        <p:txBody>
          <a:bodyPr wrap="square" rtlCol="0">
            <a:spAutoFit/>
          </a:bodyPr>
          <a:lstStyle/>
          <a:p>
            <a:pPr marL="285750" lvl="0" indent="-285750" algn="just">
              <a:spcAft>
                <a:spcPts val="800"/>
              </a:spcAft>
              <a:buFont typeface="Wingdings" panose="05000000000000000000" pitchFamily="2" charset="2"/>
              <a:buChar char="v"/>
            </a:pPr>
            <a:r>
              <a:rPr lang="en-GB" sz="1800" dirty="0">
                <a:effectLst/>
                <a:latin typeface="Arial" panose="020B0604020202020204" pitchFamily="34" charset="0"/>
                <a:ea typeface="Calibri" panose="020F0502020204030204" pitchFamily="34" charset="0"/>
                <a:cs typeface="Mangal" panose="02040503050203030202" pitchFamily="18" charset="0"/>
              </a:rPr>
              <a:t>In case accounting software is supported by service providers, management and auditor may consider using independent auditor’s report of service organisation e.g. Service Organisation Control Type 2 (SOC 2)/ SAE 3402, “Assurance Reports on Controls At a Service Organization” for compliance with audit trail requirements.  </a:t>
            </a:r>
          </a:p>
          <a:p>
            <a:pPr marL="285750" indent="-285750" algn="just">
              <a:spcAft>
                <a:spcPts val="800"/>
              </a:spcAft>
              <a:buFont typeface="Wingdings" panose="05000000000000000000" pitchFamily="2" charset="2"/>
              <a:buChar char="v"/>
            </a:pPr>
            <a:r>
              <a:rPr lang="en-GB" sz="1800" dirty="0">
                <a:effectLst/>
                <a:latin typeface="Arial" panose="020B0604020202020204" pitchFamily="34" charset="0"/>
                <a:ea typeface="Calibri" panose="020F0502020204030204" pitchFamily="34" charset="0"/>
                <a:cs typeface="Mangal" panose="02040503050203030202" pitchFamily="18" charset="0"/>
              </a:rPr>
              <a:t>It is expected that management ensures that the administrative access to the audit trail is restricted to authorized representatives.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lvl="0" algn="just">
              <a:spcAft>
                <a:spcPts val="800"/>
              </a:spcAft>
            </a:pPr>
            <a:endParaRPr lang="en-GB" dirty="0">
              <a:latin typeface="Arial" panose="020B0604020202020204" pitchFamily="34" charset="0"/>
              <a:ea typeface="Calibri" panose="020F0502020204030204" pitchFamily="34" charset="0"/>
              <a:cs typeface="Mangal" panose="02040503050203030202" pitchFamily="18" charset="0"/>
            </a:endParaRPr>
          </a:p>
          <a:p>
            <a:pPr lvl="0" algn="just">
              <a:spcAft>
                <a:spcPts val="800"/>
              </a:spcAft>
            </a:pP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687655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Audit Approach</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31</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399" y="920442"/>
            <a:ext cx="8342439" cy="3580467"/>
          </a:xfrm>
          <a:prstGeom prst="rect">
            <a:avLst/>
          </a:prstGeom>
          <a:noFill/>
        </p:spPr>
        <p:txBody>
          <a:bodyPr wrap="square" rtlCol="0">
            <a:spAutoFit/>
          </a:bodyPr>
          <a:lstStyle/>
          <a:p>
            <a:pPr lvl="0" algn="just">
              <a:spcAft>
                <a:spcPts val="800"/>
              </a:spcAft>
            </a:pPr>
            <a:r>
              <a:rPr lang="en-GB" sz="1500" b="1" dirty="0">
                <a:latin typeface="Arial" panose="020B0604020202020204" pitchFamily="34" charset="0"/>
                <a:ea typeface="Calibri" panose="020F0502020204030204" pitchFamily="34" charset="0"/>
                <a:cs typeface="Mangal" panose="02040503050203030202" pitchFamily="18" charset="0"/>
              </a:rPr>
              <a:t>Aspects of Accounting Software</a:t>
            </a:r>
          </a:p>
          <a:p>
            <a:pPr marL="285750" lvl="0" indent="-285750" algn="just">
              <a:spcAft>
                <a:spcPts val="800"/>
              </a:spcAft>
              <a:buFont typeface="Wingdings" panose="05000000000000000000" pitchFamily="2" charset="2"/>
              <a:buChar char="v"/>
            </a:pPr>
            <a:r>
              <a:rPr lang="en-GB" sz="1500" dirty="0">
                <a:effectLst/>
                <a:latin typeface="Arial" panose="020B0604020202020204" pitchFamily="34" charset="0"/>
                <a:ea typeface="Calibri" panose="020F0502020204030204" pitchFamily="34" charset="0"/>
                <a:cs typeface="Mangal" panose="02040503050203030202" pitchFamily="18" charset="0"/>
              </a:rPr>
              <a:t>Auditor may consider following aspects of accounting software for the purpose of reporting:</a:t>
            </a:r>
            <a:endParaRPr lang="en-IN" sz="15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mj-lt"/>
              <a:buAutoNum type="romanLcPeriod"/>
            </a:pPr>
            <a:r>
              <a:rPr lang="en-GB" sz="1500" dirty="0">
                <a:effectLst/>
                <a:latin typeface="Arial" panose="020B0604020202020204" pitchFamily="34" charset="0"/>
                <a:ea typeface="Calibri" panose="020F0502020204030204" pitchFamily="34" charset="0"/>
                <a:cs typeface="Mangal" panose="02040503050203030202" pitchFamily="18" charset="0"/>
              </a:rPr>
              <a:t>the software configuration that controls enabling or disabling of the audit trail and whether audit trail was enabled throughout the period.</a:t>
            </a:r>
            <a:endParaRPr lang="en-IN" sz="15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mj-lt"/>
              <a:buAutoNum type="romanLcPeriod"/>
            </a:pPr>
            <a:r>
              <a:rPr lang="en-GB" sz="1500" dirty="0">
                <a:effectLst/>
                <a:latin typeface="Arial" panose="020B0604020202020204" pitchFamily="34" charset="0"/>
                <a:ea typeface="Calibri" panose="020F0502020204030204" pitchFamily="34" charset="0"/>
                <a:cs typeface="Mangal" panose="02040503050203030202" pitchFamily="18" charset="0"/>
              </a:rPr>
              <a:t>the access to such configurations.</a:t>
            </a:r>
            <a:endParaRPr lang="en-IN" sz="15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mj-lt"/>
              <a:buAutoNum type="romanLcPeriod"/>
            </a:pPr>
            <a:r>
              <a:rPr lang="en-GB" sz="1500" dirty="0">
                <a:effectLst/>
                <a:latin typeface="Arial" panose="020B0604020202020204" pitchFamily="34" charset="0"/>
                <a:ea typeface="Calibri" panose="020F0502020204030204" pitchFamily="34" charset="0"/>
                <a:cs typeface="Mangal" panose="02040503050203030202" pitchFamily="18" charset="0"/>
              </a:rPr>
              <a:t>any changes to the audit trail configuration during the period of audit (during the financial year and also from the date of financial statements but before the date of auditor’s report).</a:t>
            </a:r>
            <a:endParaRPr lang="en-IN" sz="15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mj-lt"/>
              <a:buAutoNum type="romanLcPeriod"/>
            </a:pPr>
            <a:r>
              <a:rPr lang="en-GB" sz="1500" dirty="0">
                <a:effectLst/>
                <a:latin typeface="Arial" panose="020B0604020202020204" pitchFamily="34" charset="0"/>
                <a:ea typeface="Calibri" panose="020F0502020204030204" pitchFamily="34" charset="0"/>
                <a:cs typeface="Mangal" panose="02040503050203030202" pitchFamily="18" charset="0"/>
              </a:rPr>
              <a:t>the periodic review mechanism implemented and operated by management for any changes to the audit trail configuration.</a:t>
            </a:r>
            <a:endParaRPr lang="en-IN" sz="15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mj-lt"/>
              <a:buAutoNum type="romanLcPeriod"/>
            </a:pPr>
            <a:r>
              <a:rPr lang="en-GB" sz="1500" dirty="0">
                <a:effectLst/>
                <a:latin typeface="Arial" panose="020B0604020202020204" pitchFamily="34" charset="0"/>
                <a:ea typeface="Calibri" panose="020F0502020204030204" pitchFamily="34" charset="0"/>
                <a:cs typeface="Mangal" panose="02040503050203030202" pitchFamily="18" charset="0"/>
              </a:rPr>
              <a:t>the completeness and accuracy of audit trail or edit logs that are generated through the software functionalities or directly recorded in the underlying database </a:t>
            </a:r>
          </a:p>
          <a:p>
            <a:pPr marL="342900" lvl="0" indent="-342900" algn="just">
              <a:spcAft>
                <a:spcPts val="800"/>
              </a:spcAft>
              <a:buFont typeface="+mj-lt"/>
              <a:buAutoNum type="romanLcPeriod"/>
            </a:pPr>
            <a:r>
              <a:rPr lang="en-GB" sz="1500" dirty="0">
                <a:effectLst/>
                <a:latin typeface="Arial" panose="020B0604020202020204" pitchFamily="34" charset="0"/>
                <a:ea typeface="Calibri" panose="020F0502020204030204" pitchFamily="34" charset="0"/>
                <a:cs typeface="Mangal" panose="02040503050203030202" pitchFamily="18" charset="0"/>
              </a:rPr>
              <a:t>any testing management has performed to assess completeness and accuracy of audit trail.</a:t>
            </a:r>
            <a:endParaRPr lang="en-IN" sz="15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1461801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Audit Approach</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32</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71550"/>
            <a:ext cx="8153400" cy="3272691"/>
          </a:xfrm>
          <a:prstGeom prst="rect">
            <a:avLst/>
          </a:prstGeom>
          <a:noFill/>
        </p:spPr>
        <p:txBody>
          <a:bodyPr wrap="square" rtlCol="0">
            <a:spAutoFit/>
          </a:bodyPr>
          <a:lstStyle/>
          <a:p>
            <a:pPr marL="285750" lvl="0" indent="-285750" algn="just">
              <a:spcAft>
                <a:spcPts val="800"/>
              </a:spcAft>
              <a:buFont typeface="Wingdings" panose="05000000000000000000" pitchFamily="2" charset="2"/>
              <a:buChar char="v"/>
            </a:pPr>
            <a:r>
              <a:rPr lang="en-GB" sz="1800" b="1" dirty="0">
                <a:effectLst/>
                <a:latin typeface="Arial" panose="020B0604020202020204" pitchFamily="34" charset="0"/>
                <a:ea typeface="Calibri" panose="020F0502020204030204" pitchFamily="34" charset="0"/>
              </a:rPr>
              <a:t>In respect of preservation of audit trails: </a:t>
            </a:r>
          </a:p>
          <a:p>
            <a:pPr marL="285750" lvl="0" indent="-285750" algn="just">
              <a:spcAft>
                <a:spcPts val="800"/>
              </a:spcAft>
              <a:buFont typeface="Wingdings" panose="05000000000000000000" pitchFamily="2" charset="2"/>
              <a:buChar char="§"/>
            </a:pPr>
            <a:r>
              <a:rPr lang="en-GB" dirty="0">
                <a:latin typeface="Arial" panose="020B0604020202020204" pitchFamily="34" charset="0"/>
                <a:ea typeface="Calibri" panose="020F0502020204030204" pitchFamily="34" charset="0"/>
              </a:rPr>
              <a:t>I</a:t>
            </a:r>
            <a:r>
              <a:rPr lang="en-GB" sz="1800" dirty="0">
                <a:effectLst/>
                <a:latin typeface="Arial" panose="020B0604020202020204" pitchFamily="34" charset="0"/>
                <a:ea typeface="Calibri" panose="020F0502020204030204" pitchFamily="34" charset="0"/>
              </a:rPr>
              <a:t>nquire with management to understand the procedures implemented </a:t>
            </a:r>
            <a:endParaRPr lang="en-GB" sz="1800" dirty="0">
              <a:effectLst/>
              <a:latin typeface="Arial" panose="020B0604020202020204" pitchFamily="34" charset="0"/>
              <a:ea typeface="Calibri" panose="020F0502020204030204" pitchFamily="34" charset="0"/>
              <a:cs typeface="Mangal" panose="02040503050203030202" pitchFamily="18" charset="0"/>
            </a:endParaRPr>
          </a:p>
          <a:p>
            <a:pPr marL="285750" lvl="0" indent="-285750" algn="just">
              <a:spcAft>
                <a:spcPts val="800"/>
              </a:spcAft>
              <a:buFont typeface="Wingdings" panose="05000000000000000000" pitchFamily="2" charset="2"/>
              <a:buChar char="§"/>
            </a:pPr>
            <a:r>
              <a:rPr lang="en-GB" dirty="0">
                <a:latin typeface="Arial" panose="020B0604020202020204" pitchFamily="34" charset="0"/>
                <a:ea typeface="Calibri" panose="020F0502020204030204" pitchFamily="34" charset="0"/>
              </a:rPr>
              <a:t>R</a:t>
            </a:r>
            <a:r>
              <a:rPr lang="en-GB" sz="1800" dirty="0">
                <a:effectLst/>
                <a:latin typeface="Arial" panose="020B0604020202020204" pitchFamily="34" charset="0"/>
                <a:ea typeface="Calibri" panose="020F0502020204030204" pitchFamily="34" charset="0"/>
              </a:rPr>
              <a:t>eview, on a sample basis, audit trail records maintained by management for each applicable year</a:t>
            </a:r>
          </a:p>
          <a:p>
            <a:pPr algn="just">
              <a:spcAft>
                <a:spcPts val="800"/>
              </a:spcAft>
            </a:pPr>
            <a:r>
              <a:rPr lang="en-GB" sz="1800" dirty="0">
                <a:effectLst/>
                <a:latin typeface="Arial" panose="020B0604020202020204" pitchFamily="34" charset="0"/>
                <a:ea typeface="Calibri" panose="020F0502020204030204" pitchFamily="34" charset="0"/>
                <a:cs typeface="Mangal" panose="02040503050203030202" pitchFamily="18" charset="0"/>
              </a:rPr>
              <a:t>Unlike reporting on IFC, Rule 11(g) requires auditor to report that the feature of recording audit trail facility has “operated throughout the year for all transactions recorded in the accounting software”.</a:t>
            </a:r>
          </a:p>
          <a:p>
            <a:pPr algn="just">
              <a:spcAft>
                <a:spcPts val="800"/>
              </a:spcAft>
            </a:pPr>
            <a:r>
              <a:rPr lang="en-GB" dirty="0">
                <a:latin typeface="Arial" panose="020B0604020202020204" pitchFamily="34" charset="0"/>
                <a:ea typeface="Calibri" panose="020F0502020204030204" pitchFamily="34" charset="0"/>
              </a:rPr>
              <a:t>A</a:t>
            </a:r>
            <a:r>
              <a:rPr lang="en-GB" sz="1800" dirty="0">
                <a:effectLst/>
                <a:latin typeface="Arial" panose="020B0604020202020204" pitchFamily="34" charset="0"/>
                <a:ea typeface="Calibri" panose="020F0502020204030204" pitchFamily="34" charset="0"/>
              </a:rPr>
              <a:t>uditor is expected to evaluate reporting implications specifically giving due consideration to  SA 250, “Consideration of Laws and Regulations in an Audit of Financial Statements”.</a:t>
            </a:r>
            <a:r>
              <a:rPr lang="en-GB" sz="1800" dirty="0">
                <a:effectLst/>
                <a:latin typeface="Arial" panose="020B0604020202020204" pitchFamily="34" charset="0"/>
                <a:ea typeface="Calibri" panose="020F0502020204030204" pitchFamily="34" charset="0"/>
                <a:cs typeface="Mangal" panose="02040503050203030202" pitchFamily="18" charset="0"/>
              </a:rPr>
              <a:t>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632080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Audit Approach</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33</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47750"/>
            <a:ext cx="8153400" cy="3375283"/>
          </a:xfrm>
          <a:prstGeom prst="rect">
            <a:avLst/>
          </a:prstGeom>
          <a:noFill/>
        </p:spPr>
        <p:txBody>
          <a:bodyPr wrap="square" rtlCol="0">
            <a:spAutoFit/>
          </a:bodyPr>
          <a:lstStyle/>
          <a:p>
            <a:pPr algn="just">
              <a:spcAft>
                <a:spcPts val="800"/>
              </a:spcAft>
            </a:pPr>
            <a:r>
              <a:rPr lang="en-GB" sz="1800" b="1" dirty="0">
                <a:effectLst/>
                <a:latin typeface="Arial" panose="020B0604020202020204" pitchFamily="34" charset="0"/>
                <a:ea typeface="Calibri" panose="020F0502020204030204" pitchFamily="34" charset="0"/>
                <a:cs typeface="Mangal" panose="02040503050203030202" pitchFamily="18" charset="0"/>
              </a:rPr>
              <a:t>Expected Scenarios</a:t>
            </a:r>
          </a:p>
          <a:p>
            <a:pPr marL="285750" indent="-285750" algn="just">
              <a:spcAft>
                <a:spcPts val="800"/>
              </a:spcAft>
              <a:buFont typeface="Wingdings" panose="05000000000000000000" pitchFamily="2" charset="2"/>
              <a:buChar char="v"/>
            </a:pPr>
            <a:r>
              <a:rPr lang="en-GB" sz="1800" dirty="0">
                <a:effectLst/>
                <a:latin typeface="Arial" panose="020B0604020202020204" pitchFamily="34" charset="0"/>
                <a:ea typeface="Calibri" panose="020F0502020204030204" pitchFamily="34" charset="0"/>
                <a:cs typeface="Mangal" panose="02040503050203030202" pitchFamily="18" charset="0"/>
              </a:rPr>
              <a:t>In respect of audit trail, following are likely to be expected scenarios: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mj-lt"/>
              <a:buAutoNum type="romanLcPeriod"/>
            </a:pPr>
            <a:r>
              <a:rPr lang="en-GB" sz="1800" dirty="0">
                <a:effectLst/>
                <a:latin typeface="Arial" panose="020B0604020202020204" pitchFamily="34" charset="0"/>
                <a:ea typeface="Calibri" panose="020F0502020204030204" pitchFamily="34" charset="0"/>
                <a:cs typeface="Mangal" panose="02040503050203030202" pitchFamily="18" charset="0"/>
              </a:rPr>
              <a:t>Management may maintain adequate audit trail as required by Account Rules.</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mj-lt"/>
              <a:buAutoNum type="romanLcPeriod"/>
            </a:pPr>
            <a:r>
              <a:rPr lang="en-GB" sz="1800" dirty="0">
                <a:effectLst/>
                <a:latin typeface="Arial" panose="020B0604020202020204" pitchFamily="34" charset="0"/>
                <a:ea typeface="Calibri" panose="020F0502020204030204" pitchFamily="34" charset="0"/>
                <a:cs typeface="Mangal" panose="02040503050203030202" pitchFamily="18" charset="0"/>
              </a:rPr>
              <a:t>Management may not have identified all records/ transactions for which audit trail should be maintained.</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800"/>
              </a:spcAft>
              <a:buFont typeface="+mj-lt"/>
              <a:buAutoNum type="romanLcPeriod"/>
            </a:pPr>
            <a:r>
              <a:rPr lang="en-GB" sz="1800" dirty="0">
                <a:effectLst/>
                <a:latin typeface="Arial" panose="020B0604020202020204" pitchFamily="34" charset="0"/>
                <a:ea typeface="Calibri" panose="020F0502020204030204" pitchFamily="34" charset="0"/>
                <a:cs typeface="Mangal" panose="02040503050203030202" pitchFamily="18" charset="0"/>
              </a:rPr>
              <a:t>The accounting software does not have the feature to maintain audit trail, or it was not enabled throughout the audit period.</a:t>
            </a:r>
          </a:p>
          <a:p>
            <a:pPr algn="just">
              <a:spcAft>
                <a:spcPts val="800"/>
              </a:spcAft>
            </a:pPr>
            <a:r>
              <a:rPr lang="en-GB" sz="1800" dirty="0">
                <a:effectLst/>
                <a:latin typeface="Arial" panose="020B0604020202020204" pitchFamily="34" charset="0"/>
                <a:ea typeface="Calibri" panose="020F0502020204030204" pitchFamily="34" charset="0"/>
                <a:cs typeface="Mangal" panose="02040503050203030202" pitchFamily="18" charset="0"/>
              </a:rPr>
              <a:t>Scenarios (ii) and (iii) mentioned above would result in a modified /adverse reporting under Rule 11(g).</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303515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GB" sz="22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Illustrative reporting: FY 2022-23</a:t>
            </a:r>
            <a:endParaRPr kumimoji="0" lang="en-IN" sz="22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34</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47750"/>
            <a:ext cx="8153400" cy="1959511"/>
          </a:xfrm>
          <a:prstGeom prst="rect">
            <a:avLst/>
          </a:prstGeom>
          <a:noFill/>
        </p:spPr>
        <p:txBody>
          <a:bodyPr wrap="square" rtlCol="0">
            <a:spAutoFit/>
          </a:bodyPr>
          <a:lstStyle/>
          <a:p>
            <a:pPr marL="285750" marR="0" lvl="0" indent="-285750" algn="just" defTabSz="914400" rtl="0" eaLnBrk="1" fontAlgn="auto" latinLnBrk="0" hangingPunct="1">
              <a:lnSpc>
                <a:spcPct val="100000"/>
              </a:lnSpc>
              <a:spcBef>
                <a:spcPts val="0"/>
              </a:spcBef>
              <a:spcAft>
                <a:spcPts val="800"/>
              </a:spcAft>
              <a:buClrTx/>
              <a:buSzTx/>
              <a:buFont typeface="Wingdings" panose="05000000000000000000" pitchFamily="2" charset="2"/>
              <a:buChar char="v"/>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angal" panose="02040503050203030202" pitchFamily="18" charset="0"/>
              </a:rPr>
              <a:t>In respect of financial year 2022-23, where management has not been mandated to use accounting software with requisite audit trail facility, reporting can be as illustrated below:</a:t>
            </a:r>
          </a:p>
          <a:p>
            <a:pPr marR="0" lvl="0" algn="just" defTabSz="914400" rtl="0" eaLnBrk="1" fontAlgn="auto" latinLnBrk="0" hangingPunct="1">
              <a:lnSpc>
                <a:spcPct val="100000"/>
              </a:lnSpc>
              <a:spcBef>
                <a:spcPts val="0"/>
              </a:spcBef>
              <a:spcAft>
                <a:spcPts val="800"/>
              </a:spcAft>
              <a:buClrTx/>
              <a:buSzTx/>
              <a:tabLst/>
              <a:defRPr/>
            </a:pPr>
            <a:r>
              <a:rPr kumimoji="0" lang="en-US" sz="1800" b="0" i="1"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Mangal" panose="02040503050203030202" pitchFamily="18" charset="0"/>
              </a:rPr>
              <a:t>As proviso to rule 3(1) of the Companies (Accounts) Rules, 2014 is applicable for the company only w.e.f. April 1, 2023, reporting under this clause is not applicable.</a:t>
            </a:r>
          </a:p>
          <a:p>
            <a:pPr marL="285750" marR="0" lvl="0" indent="-285750" algn="just" defTabSz="914400" rtl="0" eaLnBrk="1" fontAlgn="auto" latinLnBrk="0" hangingPunct="1">
              <a:lnSpc>
                <a:spcPct val="100000"/>
              </a:lnSpc>
              <a:spcBef>
                <a:spcPts val="0"/>
              </a:spcBef>
              <a:spcAft>
                <a:spcPts val="800"/>
              </a:spcAft>
              <a:buClrTx/>
              <a:buSzTx/>
              <a:buFont typeface="Wingdings" panose="05000000000000000000" pitchFamily="2" charset="2"/>
              <a:buChar char="v"/>
              <a:tabLst/>
              <a:defRPr/>
            </a:pPr>
            <a:endParaRPr kumimoji="0" lang="en-IN"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229469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marL="12700" algn="ctr">
              <a:spcBef>
                <a:spcPts val="100"/>
              </a:spcBef>
            </a:pPr>
            <a:r>
              <a:rPr lang="en-GB" sz="2200" b="1" dirty="0">
                <a:solidFill>
                  <a:srgbClr val="FF0000"/>
                </a:solidFill>
                <a:latin typeface="Trebuchet MS" panose="020B0603020202020204" pitchFamily="34" charset="0"/>
              </a:rPr>
              <a:t>Illustrative reporting</a:t>
            </a:r>
            <a:r>
              <a:rPr lang="en-GB" sz="2200" b="1" dirty="0">
                <a:solidFill>
                  <a:prstClr val="black"/>
                </a:solidFill>
                <a:latin typeface="Trebuchet MS" panose="020B0603020202020204" pitchFamily="34" charset="0"/>
              </a:rPr>
              <a:t>: Standalone Financial Statements</a:t>
            </a:r>
            <a:endParaRPr lang="en-IN" sz="2200" b="1" dirty="0">
              <a:solidFill>
                <a:prstClr val="black"/>
              </a:solidFill>
              <a:latin typeface="Trebuchet MS" panose="020B0603020202020204" pitchFamily="34"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35</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47750"/>
            <a:ext cx="8153400" cy="2513509"/>
          </a:xfrm>
          <a:prstGeom prst="rect">
            <a:avLst/>
          </a:prstGeom>
          <a:noFill/>
        </p:spPr>
        <p:txBody>
          <a:bodyPr wrap="square" rtlCol="0">
            <a:spAutoFit/>
          </a:bodyPr>
          <a:lstStyle/>
          <a:p>
            <a:pPr marL="285750" indent="-285750" algn="just">
              <a:spcAft>
                <a:spcPts val="800"/>
              </a:spcAft>
              <a:buFont typeface="Wingdings" panose="05000000000000000000" pitchFamily="2" charset="2"/>
              <a:buChar char="v"/>
            </a:pPr>
            <a:r>
              <a:rPr lang="en-GB" sz="1800" b="1" u="sng" dirty="0">
                <a:effectLst/>
                <a:latin typeface="Arial" panose="020B0604020202020204" pitchFamily="34" charset="0"/>
                <a:ea typeface="Calibri" panose="020F0502020204030204" pitchFamily="34" charset="0"/>
              </a:rPr>
              <a:t>Unmodified Reporting</a:t>
            </a:r>
          </a:p>
          <a:p>
            <a:pPr algn="just">
              <a:spcAft>
                <a:spcPts val="800"/>
              </a:spcAft>
            </a:pPr>
            <a:r>
              <a:rPr lang="en-GB" sz="1800" dirty="0">
                <a:effectLst/>
                <a:latin typeface="Arial" panose="020B0604020202020204" pitchFamily="34" charset="0"/>
                <a:ea typeface="Calibri" panose="020F0502020204030204" pitchFamily="34" charset="0"/>
              </a:rPr>
              <a:t>Based on our examination which included test checks, the company has used an accounting software for maintaining its books of account which has a </a:t>
            </a:r>
            <a:r>
              <a:rPr lang="en-GB" sz="1800" dirty="0">
                <a:solidFill>
                  <a:srgbClr val="FF0000"/>
                </a:solidFill>
                <a:effectLst/>
                <a:latin typeface="Arial" panose="020B0604020202020204" pitchFamily="34" charset="0"/>
                <a:ea typeface="Calibri" panose="020F0502020204030204" pitchFamily="34" charset="0"/>
              </a:rPr>
              <a:t>feature of recording audit trail</a:t>
            </a:r>
            <a:r>
              <a:rPr lang="en-GB" sz="1800" dirty="0">
                <a:effectLst/>
                <a:latin typeface="Arial" panose="020B0604020202020204" pitchFamily="34" charset="0"/>
                <a:ea typeface="Calibri" panose="020F0502020204030204" pitchFamily="34" charset="0"/>
              </a:rPr>
              <a:t> (edit log) facility and the same has operated throughout the year for all relevant transactions recorded in the software. </a:t>
            </a:r>
          </a:p>
          <a:p>
            <a:pPr algn="just">
              <a:spcAft>
                <a:spcPts val="800"/>
              </a:spcAft>
            </a:pPr>
            <a:r>
              <a:rPr lang="en-GB" sz="1800" dirty="0">
                <a:effectLst/>
                <a:latin typeface="Arial" panose="020B0604020202020204" pitchFamily="34" charset="0"/>
                <a:ea typeface="Calibri" panose="020F0502020204030204" pitchFamily="34" charset="0"/>
              </a:rPr>
              <a:t>Further, during the course of our audit we did not come across any instance of audit trail feature being </a:t>
            </a:r>
            <a:r>
              <a:rPr lang="en-GB" sz="1800" dirty="0">
                <a:solidFill>
                  <a:srgbClr val="FF0000"/>
                </a:solidFill>
                <a:effectLst/>
                <a:latin typeface="Arial" panose="020B0604020202020204" pitchFamily="34" charset="0"/>
                <a:ea typeface="Calibri" panose="020F0502020204030204" pitchFamily="34" charset="0"/>
              </a:rPr>
              <a:t>tampered</a:t>
            </a:r>
            <a:r>
              <a:rPr lang="en-GB" sz="1800" dirty="0">
                <a:effectLst/>
                <a:latin typeface="Arial" panose="020B0604020202020204" pitchFamily="34" charset="0"/>
                <a:ea typeface="Calibri" panose="020F0502020204030204" pitchFamily="34" charset="0"/>
              </a:rPr>
              <a:t> with. Additionally, the audit trail has been </a:t>
            </a:r>
            <a:r>
              <a:rPr lang="en-GB" sz="1800" dirty="0">
                <a:solidFill>
                  <a:srgbClr val="FF0000"/>
                </a:solidFill>
                <a:effectLst/>
                <a:latin typeface="Arial" panose="020B0604020202020204" pitchFamily="34" charset="0"/>
                <a:ea typeface="Calibri" panose="020F0502020204030204" pitchFamily="34" charset="0"/>
              </a:rPr>
              <a:t>preserved</a:t>
            </a:r>
            <a:r>
              <a:rPr lang="en-GB" sz="1800" dirty="0">
                <a:effectLst/>
                <a:latin typeface="Arial" panose="020B0604020202020204" pitchFamily="34" charset="0"/>
                <a:ea typeface="Calibri" panose="020F0502020204030204" pitchFamily="34" charset="0"/>
              </a:rPr>
              <a:t> by company as per the statutory requirements for record retention.</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748541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marL="12700" algn="ctr">
              <a:spcBef>
                <a:spcPts val="100"/>
              </a:spcBef>
            </a:pPr>
            <a:r>
              <a:rPr lang="en-GB" sz="2200" b="1" dirty="0">
                <a:solidFill>
                  <a:prstClr val="black"/>
                </a:solidFill>
                <a:latin typeface="Trebuchet MS" panose="020B0603020202020204" pitchFamily="34" charset="0"/>
              </a:rPr>
              <a:t>Illustrative reporting: Consolidated Financial Statements</a:t>
            </a:r>
            <a:endParaRPr lang="en-IN" sz="2200" b="1" dirty="0">
              <a:solidFill>
                <a:prstClr val="black"/>
              </a:solidFill>
              <a:latin typeface="Trebuchet MS" panose="020B0603020202020204" pitchFamily="34"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36</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47750"/>
            <a:ext cx="8153400" cy="3518912"/>
          </a:xfrm>
          <a:prstGeom prst="rect">
            <a:avLst/>
          </a:prstGeom>
          <a:noFill/>
        </p:spPr>
        <p:txBody>
          <a:bodyPr wrap="square" rtlCol="0">
            <a:spAutoFit/>
          </a:bodyPr>
          <a:lstStyle/>
          <a:p>
            <a:pPr marL="285750" indent="-285750" algn="just">
              <a:spcAft>
                <a:spcPts val="800"/>
              </a:spcAft>
              <a:buFont typeface="Wingdings" panose="05000000000000000000" pitchFamily="2" charset="2"/>
              <a:buChar char="v"/>
            </a:pPr>
            <a:r>
              <a:rPr lang="en-GB" sz="1800" b="1" u="sng" dirty="0">
                <a:effectLst/>
                <a:latin typeface="Arial" panose="020B0604020202020204" pitchFamily="34" charset="0"/>
                <a:ea typeface="Calibri" panose="020F0502020204030204" pitchFamily="34" charset="0"/>
              </a:rPr>
              <a:t>Unmodified Reporting</a:t>
            </a:r>
          </a:p>
          <a:p>
            <a:pPr algn="just">
              <a:spcAft>
                <a:spcPts val="800"/>
              </a:spcAft>
            </a:pPr>
            <a:r>
              <a:rPr lang="en-GB" sz="1800" dirty="0">
                <a:effectLst/>
                <a:latin typeface="Arial" panose="020B0604020202020204" pitchFamily="34" charset="0"/>
                <a:ea typeface="Calibri" panose="020F0502020204030204" pitchFamily="34" charset="0"/>
              </a:rPr>
              <a:t>Based on our examination which included test checks and that performed by the respective auditors of the subsidiaries, associates and joint ventures/ joint operations which are companies incorporated in India whose financial statements have been audited under the Act, the company, subsidiaries, associates and joint ventures/ joint operations have used an accounting software for maintaining its books of account which has a feature of recording audit trail (edit log) facility and the same has operated throughout the year for all relevant transactions recorded in the software. Further, during the course of our audit we did not come across any instance of audit trail feature being tampered with. Additionally, the audit trail has been preserved by the company as per the statutory requirements for record retention.</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249412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marL="12700" algn="ctr">
              <a:spcBef>
                <a:spcPts val="100"/>
              </a:spcBef>
            </a:pPr>
            <a:r>
              <a:rPr lang="en-GB" sz="2200" b="1" dirty="0">
                <a:solidFill>
                  <a:prstClr val="black"/>
                </a:solidFill>
                <a:latin typeface="Trebuchet MS" panose="020B0603020202020204" pitchFamily="34" charset="0"/>
              </a:rPr>
              <a:t>Illustrative reporting: Consolidated Financial Statements</a:t>
            </a:r>
            <a:endParaRPr lang="en-IN" sz="2200" b="1" dirty="0">
              <a:solidFill>
                <a:prstClr val="black"/>
              </a:solidFill>
              <a:latin typeface="Trebuchet MS" panose="020B0603020202020204" pitchFamily="34"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37</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71550"/>
            <a:ext cx="8153400" cy="3642023"/>
          </a:xfrm>
          <a:prstGeom prst="rect">
            <a:avLst/>
          </a:prstGeom>
          <a:noFill/>
        </p:spPr>
        <p:txBody>
          <a:bodyPr wrap="square" rtlCol="0">
            <a:spAutoFit/>
          </a:bodyPr>
          <a:lstStyle/>
          <a:p>
            <a:pPr marL="285750" indent="-285750" algn="just">
              <a:spcAft>
                <a:spcPts val="800"/>
              </a:spcAft>
              <a:buFont typeface="Wingdings" panose="05000000000000000000" pitchFamily="2" charset="2"/>
              <a:buChar char="v"/>
            </a:pPr>
            <a:r>
              <a:rPr lang="en-GB" sz="1600" b="1" u="sng" dirty="0">
                <a:latin typeface="Arial" panose="020B0604020202020204" pitchFamily="34" charset="0"/>
                <a:ea typeface="Calibri" panose="020F0502020204030204" pitchFamily="34" charset="0"/>
              </a:rPr>
              <a:t>M</a:t>
            </a:r>
            <a:r>
              <a:rPr lang="en-GB" sz="1600" b="1" u="sng" dirty="0">
                <a:effectLst/>
                <a:latin typeface="Arial" panose="020B0604020202020204" pitchFamily="34" charset="0"/>
                <a:ea typeface="Calibri" panose="020F0502020204030204" pitchFamily="34" charset="0"/>
              </a:rPr>
              <a:t>odified Reporting</a:t>
            </a:r>
          </a:p>
          <a:p>
            <a:pPr algn="just">
              <a:spcAft>
                <a:spcPts val="800"/>
              </a:spcAft>
            </a:pPr>
            <a:r>
              <a:rPr lang="en-GB" sz="1600" dirty="0">
                <a:effectLst/>
                <a:latin typeface="Arial" panose="020B0604020202020204" pitchFamily="34" charset="0"/>
                <a:ea typeface="Calibri" panose="020F0502020204030204" pitchFamily="34" charset="0"/>
              </a:rPr>
              <a:t>Based on our examination, which included test checks, and that performed by the respective auditors of the subsidiaries, associates and joint ventures/ joint operations which are companies incorporated in India whose financial statements have been audited under the Act, </a:t>
            </a:r>
            <a:r>
              <a:rPr lang="en-GB" sz="1600" b="1" dirty="0">
                <a:effectLst/>
                <a:latin typeface="Arial" panose="020B0604020202020204" pitchFamily="34" charset="0"/>
                <a:ea typeface="Calibri" panose="020F0502020204030204" pitchFamily="34" charset="0"/>
              </a:rPr>
              <a:t>except for the instances mentioned below,</a:t>
            </a:r>
            <a:r>
              <a:rPr lang="en-GB" sz="1600" dirty="0">
                <a:effectLst/>
                <a:latin typeface="Arial" panose="020B0604020202020204" pitchFamily="34" charset="0"/>
                <a:ea typeface="Calibri" panose="020F0502020204030204" pitchFamily="34" charset="0"/>
              </a:rPr>
              <a:t> the company, subsidiaries, associates and joint ventures/ joint operations have used an accounting software for maintaining its books of account which has a feature of recording audit trail (edit log) facility and the same has operated throughout the year for all relevant transactions recorded in the software. Further, during the course of our audit, we and respective auditors of the above referred subsidiaries, associates and joint ventures/ joint operations did not come across any instance of audit trail feature being tampered with. Additionally, the audit trail has been preserved by the Holding Company and above referred subsidiaries, associates and joint ventures/joint operations as per the statutory requirements for record retention.</a:t>
            </a:r>
            <a:endParaRPr lang="en-IN" sz="16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5123599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marL="12700" algn="ctr">
              <a:spcBef>
                <a:spcPts val="100"/>
              </a:spcBef>
            </a:pPr>
            <a:r>
              <a:rPr lang="en-GB" sz="2200" b="1" dirty="0">
                <a:solidFill>
                  <a:srgbClr val="FF0000"/>
                </a:solidFill>
                <a:latin typeface="Trebuchet MS" panose="020B0603020202020204" pitchFamily="34" charset="0"/>
              </a:rPr>
              <a:t>Illustrative wordings for modified reporting</a:t>
            </a:r>
            <a:endParaRPr lang="en-IN" sz="2200" b="1" dirty="0">
              <a:solidFill>
                <a:srgbClr val="FF0000"/>
              </a:solidFill>
              <a:latin typeface="Trebuchet MS" panose="020B0603020202020204" pitchFamily="34"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38</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1047750"/>
            <a:ext cx="8153400" cy="830997"/>
          </a:xfrm>
          <a:prstGeom prst="rect">
            <a:avLst/>
          </a:prstGeom>
          <a:noFill/>
        </p:spPr>
        <p:txBody>
          <a:bodyPr wrap="square" rtlCol="0">
            <a:spAutoFit/>
          </a:bodyPr>
          <a:lstStyle/>
          <a:p>
            <a:pPr algn="just">
              <a:spcAft>
                <a:spcPts val="800"/>
              </a:spcAft>
            </a:pPr>
            <a:r>
              <a:rPr lang="en-GB" sz="1600" dirty="0">
                <a:effectLst/>
                <a:latin typeface="Arial" panose="020B0604020202020204" pitchFamily="34" charset="0"/>
                <a:ea typeface="Calibri" panose="020F0502020204030204" pitchFamily="34" charset="0"/>
                <a:cs typeface="Mangal" panose="02040503050203030202" pitchFamily="18" charset="0"/>
              </a:rPr>
              <a:t>Reporting under this Rule requires factual reporting. In case a company has exceptions in complying to Account Rules, auditor may use the language as given in examples below.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graphicFrame>
        <p:nvGraphicFramePr>
          <p:cNvPr id="3" name="Table 3">
            <a:extLst>
              <a:ext uri="{FF2B5EF4-FFF2-40B4-BE49-F238E27FC236}">
                <a16:creationId xmlns:a16="http://schemas.microsoft.com/office/drawing/2014/main" id="{216146EF-C802-84C4-6E47-36E54F76FD5D}"/>
              </a:ext>
            </a:extLst>
          </p:cNvPr>
          <p:cNvGraphicFramePr>
            <a:graphicFrameLocks noGrp="1"/>
          </p:cNvGraphicFramePr>
          <p:nvPr>
            <p:extLst>
              <p:ext uri="{D42A27DB-BD31-4B8C-83A1-F6EECF244321}">
                <p14:modId xmlns:p14="http://schemas.microsoft.com/office/powerpoint/2010/main" val="2636917458"/>
              </p:ext>
            </p:extLst>
          </p:nvPr>
        </p:nvGraphicFramePr>
        <p:xfrm>
          <a:off x="609600" y="2329696"/>
          <a:ext cx="8044540" cy="2147054"/>
        </p:xfrm>
        <a:graphic>
          <a:graphicData uri="http://schemas.openxmlformats.org/drawingml/2006/table">
            <a:tbl>
              <a:tblPr firstRow="1" bandRow="1">
                <a:tableStyleId>{E8B1032C-EA38-4F05-BA0D-38AFFFC7BED3}</a:tableStyleId>
              </a:tblPr>
              <a:tblGrid>
                <a:gridCol w="2503245">
                  <a:extLst>
                    <a:ext uri="{9D8B030D-6E8A-4147-A177-3AD203B41FA5}">
                      <a16:colId xmlns:a16="http://schemas.microsoft.com/office/drawing/2014/main" val="197307655"/>
                    </a:ext>
                  </a:extLst>
                </a:gridCol>
                <a:gridCol w="5541295">
                  <a:extLst>
                    <a:ext uri="{9D8B030D-6E8A-4147-A177-3AD203B41FA5}">
                      <a16:colId xmlns:a16="http://schemas.microsoft.com/office/drawing/2014/main" val="42131843"/>
                    </a:ext>
                  </a:extLst>
                </a:gridCol>
              </a:tblGrid>
              <a:tr h="576924">
                <a:tc>
                  <a:txBody>
                    <a:bodyPr/>
                    <a:lstStyle/>
                    <a:p>
                      <a:pPr algn="just"/>
                      <a:r>
                        <a:rPr lang="en-GB" sz="1500" b="1" dirty="0">
                          <a:solidFill>
                            <a:schemeClr val="tx1"/>
                          </a:solidFill>
                          <a:effectLst/>
                          <a:latin typeface="Arial" panose="020B0604020202020204" pitchFamily="34" charset="0"/>
                          <a:cs typeface="Arial" panose="020B0604020202020204" pitchFamily="34" charset="0"/>
                        </a:rPr>
                        <a:t>Nature of exception</a:t>
                      </a:r>
                      <a:endParaRPr lang="en-IN" sz="1500" dirty="0">
                        <a:solidFill>
                          <a:schemeClr val="tx1"/>
                        </a:solidFill>
                        <a:latin typeface="Arial" panose="020B0604020202020204" pitchFamily="34" charset="0"/>
                        <a:cs typeface="Arial" panose="020B0604020202020204" pitchFamily="34" charset="0"/>
                      </a:endParaRPr>
                    </a:p>
                  </a:txBody>
                  <a:tcPr/>
                </a:tc>
                <a:tc>
                  <a:txBody>
                    <a:bodyPr/>
                    <a:lstStyle/>
                    <a:p>
                      <a:pPr algn="just"/>
                      <a:r>
                        <a:rPr lang="en-GB" sz="1500" b="1" dirty="0">
                          <a:solidFill>
                            <a:schemeClr val="tx1"/>
                          </a:solidFill>
                          <a:effectLst/>
                          <a:latin typeface="Arial" panose="020B0604020202020204" pitchFamily="34" charset="0"/>
                          <a:cs typeface="Arial" panose="020B0604020202020204" pitchFamily="34" charset="0"/>
                        </a:rPr>
                        <a:t>Illustrative wordings</a:t>
                      </a:r>
                      <a:endParaRPr lang="en-IN" sz="15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72943140"/>
                  </a:ext>
                </a:extLst>
              </a:tr>
              <a:tr h="1570130">
                <a:tc>
                  <a:txBody>
                    <a:bodyPr/>
                    <a:lstStyle/>
                    <a:p>
                      <a:pPr algn="just"/>
                      <a:r>
                        <a:rPr lang="en-GB" sz="1200" dirty="0">
                          <a:solidFill>
                            <a:schemeClr val="dk1"/>
                          </a:solidFill>
                          <a:effectLst/>
                          <a:latin typeface="Arial" panose="020B0604020202020204" pitchFamily="34" charset="0"/>
                          <a:cs typeface="Arial" panose="020B0604020202020204" pitchFamily="34" charset="0"/>
                        </a:rPr>
                        <a:t>1. Audit trail feature was disabled for one of the books of account/ records or for an accounting software - (e.g., fixed asset software did not have audit trail)</a:t>
                      </a:r>
                      <a:endParaRPr lang="en-IN" sz="1200" dirty="0">
                        <a:latin typeface="Arial" panose="020B0604020202020204" pitchFamily="34" charset="0"/>
                        <a:cs typeface="Arial" panose="020B0604020202020204" pitchFamily="34" charset="0"/>
                      </a:endParaRPr>
                    </a:p>
                  </a:txBody>
                  <a:tcPr/>
                </a:tc>
                <a:tc>
                  <a:txBody>
                    <a:bodyPr/>
                    <a:lstStyle/>
                    <a:p>
                      <a:pPr algn="just"/>
                      <a:r>
                        <a:rPr lang="en-GB" sz="1200" dirty="0">
                          <a:solidFill>
                            <a:schemeClr val="dk1"/>
                          </a:solidFill>
                          <a:effectLst/>
                          <a:latin typeface="Arial" panose="020B0604020202020204" pitchFamily="34" charset="0"/>
                          <a:cs typeface="Arial" panose="020B0604020202020204" pitchFamily="34" charset="0"/>
                        </a:rPr>
                        <a:t>“Based on our examination, the company, has used accounting software for maintaining its books of account which has a feature of recording audit trail (edit log) facility </a:t>
                      </a:r>
                      <a:r>
                        <a:rPr lang="en-GB" sz="1200" dirty="0">
                          <a:solidFill>
                            <a:srgbClr val="FF0000"/>
                          </a:solidFill>
                          <a:effectLst/>
                          <a:latin typeface="Arial" panose="020B0604020202020204" pitchFamily="34" charset="0"/>
                          <a:cs typeface="Arial" panose="020B0604020202020204" pitchFamily="34" charset="0"/>
                        </a:rPr>
                        <a:t>except in respect of maintenance of fixed asset records</a:t>
                      </a:r>
                      <a:r>
                        <a:rPr lang="en-GB" sz="1200" dirty="0">
                          <a:solidFill>
                            <a:schemeClr val="dk1"/>
                          </a:solidFill>
                          <a:effectLst/>
                          <a:latin typeface="Arial" panose="020B0604020202020204" pitchFamily="34" charset="0"/>
                          <a:cs typeface="Arial" panose="020B0604020202020204" pitchFamily="34" charset="0"/>
                        </a:rPr>
                        <a:t> wherein the accounting software did not have the audit trail feature enabled throughout the year. Further, the audit trail facility has been operating throughout the year for all relevant transactions recorded in the software except for the instances reported below…... Further, during the course of our audit we did not come across any instance of audit trail feature being tampered with.. </a:t>
                      </a:r>
                      <a:endParaRPr lang="en-IN"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22989810"/>
                  </a:ext>
                </a:extLst>
              </a:tr>
            </a:tbl>
          </a:graphicData>
        </a:graphic>
      </p:graphicFrame>
    </p:spTree>
    <p:extLst>
      <p:ext uri="{BB962C8B-B14F-4D97-AF65-F5344CB8AC3E}">
        <p14:creationId xmlns:p14="http://schemas.microsoft.com/office/powerpoint/2010/main" val="28768996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marL="12700" algn="ctr">
              <a:spcBef>
                <a:spcPts val="100"/>
              </a:spcBef>
            </a:pPr>
            <a:r>
              <a:rPr lang="en-GB" sz="2200" b="1" dirty="0">
                <a:solidFill>
                  <a:srgbClr val="FF0000"/>
                </a:solidFill>
                <a:latin typeface="Trebuchet MS" panose="020B0603020202020204" pitchFamily="34" charset="0"/>
              </a:rPr>
              <a:t>Illustrative wordings for modified reporting</a:t>
            </a:r>
            <a:endParaRPr lang="en-IN" sz="2200" b="1" dirty="0">
              <a:solidFill>
                <a:srgbClr val="FF0000"/>
              </a:solidFill>
              <a:latin typeface="Trebuchet MS" panose="020B0603020202020204" pitchFamily="34"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39</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3" name="Table 3">
            <a:extLst>
              <a:ext uri="{FF2B5EF4-FFF2-40B4-BE49-F238E27FC236}">
                <a16:creationId xmlns:a16="http://schemas.microsoft.com/office/drawing/2014/main" id="{216146EF-C802-84C4-6E47-36E54F76FD5D}"/>
              </a:ext>
            </a:extLst>
          </p:cNvPr>
          <p:cNvGraphicFramePr>
            <a:graphicFrameLocks noGrp="1"/>
          </p:cNvGraphicFramePr>
          <p:nvPr>
            <p:extLst>
              <p:ext uri="{D42A27DB-BD31-4B8C-83A1-F6EECF244321}">
                <p14:modId xmlns:p14="http://schemas.microsoft.com/office/powerpoint/2010/main" val="381143219"/>
              </p:ext>
            </p:extLst>
          </p:nvPr>
        </p:nvGraphicFramePr>
        <p:xfrm>
          <a:off x="419100" y="1001620"/>
          <a:ext cx="8191500" cy="3187455"/>
        </p:xfrm>
        <a:graphic>
          <a:graphicData uri="http://schemas.openxmlformats.org/drawingml/2006/table">
            <a:tbl>
              <a:tblPr firstRow="1" bandRow="1">
                <a:tableStyleId>{E8B1032C-EA38-4F05-BA0D-38AFFFC7BED3}</a:tableStyleId>
              </a:tblPr>
              <a:tblGrid>
                <a:gridCol w="2440016">
                  <a:extLst>
                    <a:ext uri="{9D8B030D-6E8A-4147-A177-3AD203B41FA5}">
                      <a16:colId xmlns:a16="http://schemas.microsoft.com/office/drawing/2014/main" val="197307655"/>
                    </a:ext>
                  </a:extLst>
                </a:gridCol>
                <a:gridCol w="5751484">
                  <a:extLst>
                    <a:ext uri="{9D8B030D-6E8A-4147-A177-3AD203B41FA5}">
                      <a16:colId xmlns:a16="http://schemas.microsoft.com/office/drawing/2014/main" val="42131843"/>
                    </a:ext>
                  </a:extLst>
                </a:gridCol>
              </a:tblGrid>
              <a:tr h="498369">
                <a:tc>
                  <a:txBody>
                    <a:bodyPr/>
                    <a:lstStyle/>
                    <a:p>
                      <a:pPr algn="just"/>
                      <a:r>
                        <a:rPr lang="en-GB" sz="1500" b="1" dirty="0">
                          <a:solidFill>
                            <a:schemeClr val="tx1"/>
                          </a:solidFill>
                          <a:effectLst/>
                          <a:latin typeface="Arial" panose="020B0604020202020204" pitchFamily="34" charset="0"/>
                          <a:cs typeface="Arial" panose="020B0604020202020204" pitchFamily="34" charset="0"/>
                        </a:rPr>
                        <a:t>Nature of exception.</a:t>
                      </a:r>
                      <a:endParaRPr lang="en-IN" sz="1500" dirty="0">
                        <a:solidFill>
                          <a:schemeClr val="tx1"/>
                        </a:solidFill>
                        <a:latin typeface="Arial" panose="020B0604020202020204" pitchFamily="34" charset="0"/>
                        <a:cs typeface="Arial" panose="020B0604020202020204" pitchFamily="34" charset="0"/>
                      </a:endParaRPr>
                    </a:p>
                  </a:txBody>
                  <a:tcPr/>
                </a:tc>
                <a:tc>
                  <a:txBody>
                    <a:bodyPr/>
                    <a:lstStyle/>
                    <a:p>
                      <a:pPr algn="just"/>
                      <a:r>
                        <a:rPr lang="en-GB" sz="1500" b="1" dirty="0">
                          <a:solidFill>
                            <a:schemeClr val="tx1"/>
                          </a:solidFill>
                          <a:effectLst/>
                          <a:latin typeface="Arial" panose="020B0604020202020204" pitchFamily="34" charset="0"/>
                          <a:cs typeface="Arial" panose="020B0604020202020204" pitchFamily="34" charset="0"/>
                        </a:rPr>
                        <a:t>Illustrative wordings</a:t>
                      </a:r>
                      <a:endParaRPr lang="en-IN" sz="15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72943140"/>
                  </a:ext>
                </a:extLst>
              </a:tr>
              <a:tr h="1300361">
                <a:tc>
                  <a:txBody>
                    <a:bodyPr/>
                    <a:lstStyle/>
                    <a:p>
                      <a:pPr lvl="0" algn="just"/>
                      <a:r>
                        <a:rPr lang="en-GB" sz="1200" dirty="0">
                          <a:solidFill>
                            <a:schemeClr val="dk1"/>
                          </a:solidFill>
                          <a:effectLst/>
                          <a:latin typeface="Arial" panose="020B0604020202020204" pitchFamily="34" charset="0"/>
                          <a:cs typeface="Arial" panose="020B0604020202020204" pitchFamily="34" charset="0"/>
                        </a:rPr>
                        <a:t>2. Audit Trail feature is not operating effectively during the reporting period</a:t>
                      </a:r>
                      <a:endParaRPr lang="en-IN" sz="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algn="just"/>
                      <a:r>
                        <a:rPr lang="en-GB" sz="1200" dirty="0">
                          <a:solidFill>
                            <a:schemeClr val="dk1"/>
                          </a:solidFill>
                          <a:effectLst/>
                          <a:latin typeface="Arial" panose="020B0604020202020204" pitchFamily="34" charset="0"/>
                          <a:cs typeface="Arial" panose="020B0604020202020204" pitchFamily="34" charset="0"/>
                        </a:rPr>
                        <a:t>“………except that the audit trail feature of YYY software used by the company to maintain payroll records did not operate throughout the year…..”</a:t>
                      </a:r>
                      <a:endParaRPr lang="en-IN" sz="1200" dirty="0">
                        <a:solidFill>
                          <a:schemeClr val="dk1"/>
                        </a:solidFill>
                        <a:effectLst/>
                        <a:latin typeface="Arial" panose="020B0604020202020204" pitchFamily="34" charset="0"/>
                        <a:cs typeface="Arial" panose="020B0604020202020204" pitchFamily="34" charset="0"/>
                      </a:endParaRPr>
                    </a:p>
                    <a:p>
                      <a:pPr algn="just"/>
                      <a:endParaRPr lang="en-GB" sz="1200" dirty="0">
                        <a:solidFill>
                          <a:schemeClr val="dk1"/>
                        </a:solidFill>
                        <a:effectLst/>
                        <a:latin typeface="Arial" panose="020B0604020202020204" pitchFamily="34" charset="0"/>
                        <a:cs typeface="Arial" panose="020B0604020202020204" pitchFamily="34" charset="0"/>
                      </a:endParaRPr>
                    </a:p>
                    <a:p>
                      <a:pPr algn="just"/>
                      <a:r>
                        <a:rPr lang="en-GB" sz="1200" dirty="0">
                          <a:solidFill>
                            <a:schemeClr val="dk1"/>
                          </a:solidFill>
                          <a:effectLst/>
                          <a:latin typeface="Arial" panose="020B0604020202020204" pitchFamily="34" charset="0"/>
                          <a:cs typeface="Arial" panose="020B0604020202020204" pitchFamily="34" charset="0"/>
                        </a:rPr>
                        <a:t>“…..except that no audit trail enabled at the database level for accounting software AAA (database SQL) and BBB (database db2) to log any direct data changes………”</a:t>
                      </a:r>
                      <a:endParaRPr lang="en-IN"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22989810"/>
                  </a:ext>
                </a:extLst>
              </a:tr>
              <a:tr h="1388725">
                <a:tc>
                  <a:txBody>
                    <a:bodyPr/>
                    <a:lstStyle/>
                    <a:p>
                      <a:pPr algn="just"/>
                      <a:r>
                        <a:rPr lang="en-GB" sz="1200" dirty="0">
                          <a:solidFill>
                            <a:schemeClr val="dk1"/>
                          </a:solidFill>
                          <a:effectLst/>
                          <a:latin typeface="Arial" panose="020B0604020202020204" pitchFamily="34" charset="0"/>
                          <a:cs typeface="Arial" panose="020B0604020202020204" pitchFamily="34" charset="0"/>
                        </a:rPr>
                        <a:t>3. Accounting software is maintained by third party and auditor is unable to assess whether audit trail feature can be disabled during the reporting period</a:t>
                      </a:r>
                      <a:endParaRPr lang="en-IN" sz="1200" dirty="0">
                        <a:latin typeface="Arial" panose="020B0604020202020204" pitchFamily="34" charset="0"/>
                        <a:cs typeface="Arial" panose="020B0604020202020204" pitchFamily="34" charset="0"/>
                      </a:endParaRPr>
                    </a:p>
                  </a:txBody>
                  <a:tcPr/>
                </a:tc>
                <a:tc>
                  <a:txBody>
                    <a:bodyPr/>
                    <a:lstStyle/>
                    <a:p>
                      <a:pPr algn="just"/>
                      <a:r>
                        <a:rPr lang="en-GB" sz="1200" dirty="0">
                          <a:solidFill>
                            <a:schemeClr val="dk1"/>
                          </a:solidFill>
                          <a:effectLst/>
                          <a:latin typeface="Arial" panose="020B0604020202020204" pitchFamily="34" charset="0"/>
                          <a:cs typeface="Arial" panose="020B0604020202020204" pitchFamily="34" charset="0"/>
                        </a:rPr>
                        <a:t>“Based on our examination, the company, has used an accounting software ABC which is operated by a third party software service provider, for maintaining its books of account and in absence of [state the type of control report] we are unable to comment whether audit trail feature of the said software was enabled and operated throughout the year for all relevant transactions recorded in the software or whether there were any instances of the audit trail feature been tampered with.” </a:t>
                      </a:r>
                      <a:endParaRPr lang="en-IN"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68595505"/>
                  </a:ext>
                </a:extLst>
              </a:tr>
            </a:tbl>
          </a:graphicData>
        </a:graphic>
      </p:graphicFrame>
    </p:spTree>
    <p:extLst>
      <p:ext uri="{BB962C8B-B14F-4D97-AF65-F5344CB8AC3E}">
        <p14:creationId xmlns:p14="http://schemas.microsoft.com/office/powerpoint/2010/main" val="335389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458200" cy="461665"/>
          </a:xfrm>
          <a:prstGeom prst="rect">
            <a:avLst/>
          </a:prstGeom>
        </p:spPr>
        <p:txBody>
          <a:bodyPr wrap="square">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Important terms and their explanation</a:t>
            </a:r>
            <a:endParaRPr kumimoji="0" lang="en-IN"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4</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3" name="Table 3">
            <a:extLst>
              <a:ext uri="{FF2B5EF4-FFF2-40B4-BE49-F238E27FC236}">
                <a16:creationId xmlns:a16="http://schemas.microsoft.com/office/drawing/2014/main" id="{54AF27CD-87E9-7BA2-CD8C-3E3C2E8A3367}"/>
              </a:ext>
            </a:extLst>
          </p:cNvPr>
          <p:cNvGraphicFramePr>
            <a:graphicFrameLocks noGrp="1"/>
          </p:cNvGraphicFramePr>
          <p:nvPr>
            <p:extLst>
              <p:ext uri="{D42A27DB-BD31-4B8C-83A1-F6EECF244321}">
                <p14:modId xmlns:p14="http://schemas.microsoft.com/office/powerpoint/2010/main" val="3943334824"/>
              </p:ext>
            </p:extLst>
          </p:nvPr>
        </p:nvGraphicFramePr>
        <p:xfrm>
          <a:off x="304689" y="971550"/>
          <a:ext cx="8229712" cy="3235960"/>
        </p:xfrm>
        <a:graphic>
          <a:graphicData uri="http://schemas.openxmlformats.org/drawingml/2006/table">
            <a:tbl>
              <a:tblPr firstRow="1" bandRow="1">
                <a:tableStyleId>{E8B1032C-EA38-4F05-BA0D-38AFFFC7BED3}</a:tableStyleId>
              </a:tblPr>
              <a:tblGrid>
                <a:gridCol w="1905111">
                  <a:extLst>
                    <a:ext uri="{9D8B030D-6E8A-4147-A177-3AD203B41FA5}">
                      <a16:colId xmlns:a16="http://schemas.microsoft.com/office/drawing/2014/main" val="2150473637"/>
                    </a:ext>
                  </a:extLst>
                </a:gridCol>
                <a:gridCol w="6324601">
                  <a:extLst>
                    <a:ext uri="{9D8B030D-6E8A-4147-A177-3AD203B41FA5}">
                      <a16:colId xmlns:a16="http://schemas.microsoft.com/office/drawing/2014/main" val="375948774"/>
                    </a:ext>
                  </a:extLst>
                </a:gridCol>
              </a:tblGrid>
              <a:tr h="370840">
                <a:tc>
                  <a:txBody>
                    <a:bodyPr/>
                    <a:lstStyle/>
                    <a:p>
                      <a:pPr algn="just"/>
                      <a:r>
                        <a:rPr lang="en-US" sz="1200" dirty="0">
                          <a:latin typeface="Arial" panose="020B0604020202020204" pitchFamily="34" charset="0"/>
                          <a:cs typeface="Arial" panose="020B0604020202020204" pitchFamily="34" charset="0"/>
                        </a:rPr>
                        <a:t>Term</a:t>
                      </a:r>
                      <a:endParaRPr lang="en-IN" sz="1200" dirty="0">
                        <a:latin typeface="Arial" panose="020B0604020202020204" pitchFamily="34" charset="0"/>
                        <a:cs typeface="Arial" panose="020B0604020202020204" pitchFamily="34" charset="0"/>
                      </a:endParaRPr>
                    </a:p>
                  </a:txBody>
                  <a:tcPr/>
                </a:tc>
                <a:tc>
                  <a:txBody>
                    <a:bodyPr/>
                    <a:lstStyle/>
                    <a:p>
                      <a:pPr algn="just"/>
                      <a:r>
                        <a:rPr lang="en-US" sz="1200" dirty="0">
                          <a:latin typeface="Arial" panose="020B0604020202020204" pitchFamily="34" charset="0"/>
                          <a:cs typeface="Arial" panose="020B0604020202020204" pitchFamily="34" charset="0"/>
                        </a:rPr>
                        <a:t>Explanation</a:t>
                      </a:r>
                      <a:endParaRPr lang="en-IN"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57260292"/>
                  </a:ext>
                </a:extLst>
              </a:tr>
              <a:tr h="370840">
                <a:tc>
                  <a:txBody>
                    <a:bodyPr/>
                    <a:lstStyle/>
                    <a:p>
                      <a:pPr algn="just"/>
                      <a:r>
                        <a:rPr lang="en-GB" sz="1400" b="1" dirty="0">
                          <a:solidFill>
                            <a:schemeClr val="tx1"/>
                          </a:solidFill>
                          <a:effectLst/>
                          <a:latin typeface="Arial" panose="020B0604020202020204" pitchFamily="34" charset="0"/>
                          <a:ea typeface="+mn-ea"/>
                          <a:cs typeface="Arial" panose="020B0604020202020204" pitchFamily="34" charset="0"/>
                        </a:rPr>
                        <a:t>Books of Account</a:t>
                      </a:r>
                      <a:endParaRPr lang="en-IN" sz="1400" dirty="0">
                        <a:latin typeface="Arial" panose="020B0604020202020204" pitchFamily="34" charset="0"/>
                        <a:cs typeface="Arial" panose="020B0604020202020204" pitchFamily="34" charset="0"/>
                      </a:endParaRPr>
                    </a:p>
                  </a:txBody>
                  <a:tcPr/>
                </a:tc>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GB" sz="1400" dirty="0">
                          <a:solidFill>
                            <a:schemeClr val="tx1"/>
                          </a:solidFill>
                          <a:effectLst/>
                          <a:latin typeface="Arial" panose="020B0604020202020204" pitchFamily="34" charset="0"/>
                          <a:ea typeface="+mn-ea"/>
                          <a:cs typeface="Arial" panose="020B0604020202020204" pitchFamily="34" charset="0"/>
                        </a:rPr>
                        <a:t>Books of Account as per Section 2(13) of the Companies Act, 2013 includes records maintained in respect of—</a:t>
                      </a:r>
                      <a:endParaRPr lang="en-IN" sz="1400" dirty="0">
                        <a:solidFill>
                          <a:schemeClr val="tx1"/>
                        </a:solidFill>
                        <a:effectLst/>
                        <a:latin typeface="Arial" panose="020B0604020202020204" pitchFamily="34" charset="0"/>
                        <a:ea typeface="+mn-ea"/>
                        <a:cs typeface="Arial" panose="020B0604020202020204" pitchFamily="34" charset="0"/>
                      </a:endParaRPr>
                    </a:p>
                    <a:p>
                      <a:pPr algn="just"/>
                      <a:endParaRPr lang="en-GB" sz="1400" dirty="0">
                        <a:solidFill>
                          <a:schemeClr val="tx1"/>
                        </a:solidFill>
                        <a:effectLst/>
                        <a:latin typeface="Arial" panose="020B0604020202020204" pitchFamily="34" charset="0"/>
                        <a:ea typeface="+mn-ea"/>
                        <a:cs typeface="Arial" panose="020B0604020202020204" pitchFamily="34" charset="0"/>
                      </a:endParaRPr>
                    </a:p>
                    <a:p>
                      <a:pPr algn="just"/>
                      <a:r>
                        <a:rPr lang="en-GB" sz="1400" dirty="0">
                          <a:solidFill>
                            <a:schemeClr val="tx1"/>
                          </a:solidFill>
                          <a:effectLst/>
                          <a:latin typeface="Arial" panose="020B0604020202020204" pitchFamily="34" charset="0"/>
                          <a:ea typeface="+mn-ea"/>
                          <a:cs typeface="Arial" panose="020B0604020202020204" pitchFamily="34" charset="0"/>
                        </a:rPr>
                        <a:t>(</a:t>
                      </a:r>
                      <a:r>
                        <a:rPr lang="en-GB" sz="1400" dirty="0" err="1">
                          <a:solidFill>
                            <a:schemeClr val="tx1"/>
                          </a:solidFill>
                          <a:effectLst/>
                          <a:latin typeface="Arial" panose="020B0604020202020204" pitchFamily="34" charset="0"/>
                          <a:ea typeface="+mn-ea"/>
                          <a:cs typeface="Arial" panose="020B0604020202020204" pitchFamily="34" charset="0"/>
                        </a:rPr>
                        <a:t>i</a:t>
                      </a:r>
                      <a:r>
                        <a:rPr lang="en-GB" sz="1400" dirty="0">
                          <a:solidFill>
                            <a:schemeClr val="tx1"/>
                          </a:solidFill>
                          <a:effectLst/>
                          <a:latin typeface="Arial" panose="020B0604020202020204" pitchFamily="34" charset="0"/>
                          <a:ea typeface="+mn-ea"/>
                          <a:cs typeface="Arial" panose="020B0604020202020204" pitchFamily="34" charset="0"/>
                        </a:rPr>
                        <a:t>) all sums of </a:t>
                      </a:r>
                      <a:r>
                        <a:rPr lang="en-GB" sz="1400" dirty="0">
                          <a:solidFill>
                            <a:srgbClr val="FF0000"/>
                          </a:solidFill>
                          <a:effectLst/>
                          <a:latin typeface="Arial" panose="020B0604020202020204" pitchFamily="34" charset="0"/>
                          <a:ea typeface="+mn-ea"/>
                          <a:cs typeface="Arial" panose="020B0604020202020204" pitchFamily="34" charset="0"/>
                        </a:rPr>
                        <a:t>money received and expended </a:t>
                      </a:r>
                      <a:r>
                        <a:rPr lang="en-GB" sz="1400" dirty="0">
                          <a:solidFill>
                            <a:schemeClr val="tx1"/>
                          </a:solidFill>
                          <a:effectLst/>
                          <a:latin typeface="Arial" panose="020B0604020202020204" pitchFamily="34" charset="0"/>
                          <a:ea typeface="+mn-ea"/>
                          <a:cs typeface="Arial" panose="020B0604020202020204" pitchFamily="34" charset="0"/>
                        </a:rPr>
                        <a:t>by a company and matters in relation to which the receipts and expenditure take place;</a:t>
                      </a:r>
                    </a:p>
                    <a:p>
                      <a:pPr algn="just"/>
                      <a:endParaRPr lang="en-IN" sz="1400" dirty="0">
                        <a:solidFill>
                          <a:schemeClr val="tx1"/>
                        </a:solidFill>
                        <a:effectLst/>
                        <a:latin typeface="Arial" panose="020B0604020202020204" pitchFamily="34" charset="0"/>
                        <a:ea typeface="+mn-ea"/>
                        <a:cs typeface="Arial" panose="020B0604020202020204" pitchFamily="34" charset="0"/>
                      </a:endParaRPr>
                    </a:p>
                    <a:p>
                      <a:pPr algn="just"/>
                      <a:r>
                        <a:rPr lang="en-GB" sz="1400" dirty="0">
                          <a:solidFill>
                            <a:schemeClr val="tx1"/>
                          </a:solidFill>
                          <a:effectLst/>
                          <a:latin typeface="Arial" panose="020B0604020202020204" pitchFamily="34" charset="0"/>
                          <a:ea typeface="+mn-ea"/>
                          <a:cs typeface="Arial" panose="020B0604020202020204" pitchFamily="34" charset="0"/>
                        </a:rPr>
                        <a:t>(ii) all </a:t>
                      </a:r>
                      <a:r>
                        <a:rPr lang="en-GB" sz="1400" dirty="0">
                          <a:solidFill>
                            <a:srgbClr val="FF0000"/>
                          </a:solidFill>
                          <a:effectLst/>
                          <a:latin typeface="Arial" panose="020B0604020202020204" pitchFamily="34" charset="0"/>
                          <a:ea typeface="+mn-ea"/>
                          <a:cs typeface="Arial" panose="020B0604020202020204" pitchFamily="34" charset="0"/>
                        </a:rPr>
                        <a:t>sales and purchases </a:t>
                      </a:r>
                      <a:r>
                        <a:rPr lang="en-GB" sz="1400" dirty="0">
                          <a:solidFill>
                            <a:schemeClr val="tx1"/>
                          </a:solidFill>
                          <a:effectLst/>
                          <a:latin typeface="Arial" panose="020B0604020202020204" pitchFamily="34" charset="0"/>
                          <a:ea typeface="+mn-ea"/>
                          <a:cs typeface="Arial" panose="020B0604020202020204" pitchFamily="34" charset="0"/>
                        </a:rPr>
                        <a:t>of goods and services by the company;</a:t>
                      </a:r>
                      <a:endParaRPr lang="en-IN" sz="1400" dirty="0">
                        <a:solidFill>
                          <a:schemeClr val="tx1"/>
                        </a:solidFill>
                        <a:effectLst/>
                        <a:latin typeface="Arial" panose="020B0604020202020204" pitchFamily="34" charset="0"/>
                        <a:ea typeface="+mn-ea"/>
                        <a:cs typeface="Arial" panose="020B0604020202020204" pitchFamily="34" charset="0"/>
                      </a:endParaRPr>
                    </a:p>
                    <a:p>
                      <a:pPr algn="just"/>
                      <a:endParaRPr lang="en-GB" sz="1400" dirty="0">
                        <a:solidFill>
                          <a:schemeClr val="tx1"/>
                        </a:solidFill>
                        <a:effectLst/>
                        <a:latin typeface="Arial" panose="020B0604020202020204" pitchFamily="34" charset="0"/>
                        <a:ea typeface="+mn-ea"/>
                        <a:cs typeface="Arial" panose="020B0604020202020204" pitchFamily="34" charset="0"/>
                      </a:endParaRPr>
                    </a:p>
                    <a:p>
                      <a:pPr algn="just"/>
                      <a:r>
                        <a:rPr lang="en-GB" sz="1400" dirty="0">
                          <a:solidFill>
                            <a:schemeClr val="tx1"/>
                          </a:solidFill>
                          <a:effectLst/>
                          <a:latin typeface="Arial" panose="020B0604020202020204" pitchFamily="34" charset="0"/>
                          <a:ea typeface="+mn-ea"/>
                          <a:cs typeface="Arial" panose="020B0604020202020204" pitchFamily="34" charset="0"/>
                        </a:rPr>
                        <a:t>(iii)  the </a:t>
                      </a:r>
                      <a:r>
                        <a:rPr lang="en-GB" sz="1400" dirty="0">
                          <a:solidFill>
                            <a:srgbClr val="FF0000"/>
                          </a:solidFill>
                          <a:effectLst/>
                          <a:latin typeface="Arial" panose="020B0604020202020204" pitchFamily="34" charset="0"/>
                          <a:ea typeface="+mn-ea"/>
                          <a:cs typeface="Arial" panose="020B0604020202020204" pitchFamily="34" charset="0"/>
                        </a:rPr>
                        <a:t>assets and liabilities</a:t>
                      </a:r>
                      <a:r>
                        <a:rPr lang="en-GB" sz="1400" dirty="0">
                          <a:solidFill>
                            <a:schemeClr val="tx1"/>
                          </a:solidFill>
                          <a:effectLst/>
                          <a:latin typeface="Arial" panose="020B0604020202020204" pitchFamily="34" charset="0"/>
                          <a:ea typeface="+mn-ea"/>
                          <a:cs typeface="Arial" panose="020B0604020202020204" pitchFamily="34" charset="0"/>
                        </a:rPr>
                        <a:t> of the company; and</a:t>
                      </a:r>
                      <a:endParaRPr lang="en-IN" sz="1400" dirty="0">
                        <a:solidFill>
                          <a:schemeClr val="tx1"/>
                        </a:solidFill>
                        <a:effectLst/>
                        <a:latin typeface="Arial" panose="020B0604020202020204" pitchFamily="34" charset="0"/>
                        <a:ea typeface="+mn-ea"/>
                        <a:cs typeface="Arial" panose="020B0604020202020204" pitchFamily="34" charset="0"/>
                      </a:endParaRPr>
                    </a:p>
                    <a:p>
                      <a:pPr algn="just"/>
                      <a:endParaRPr lang="en-GB" sz="1400" dirty="0">
                        <a:solidFill>
                          <a:schemeClr val="tx1"/>
                        </a:solidFill>
                        <a:effectLst/>
                        <a:latin typeface="Arial" panose="020B0604020202020204" pitchFamily="34" charset="0"/>
                        <a:ea typeface="+mn-ea"/>
                        <a:cs typeface="Arial" panose="020B0604020202020204" pitchFamily="34" charset="0"/>
                      </a:endParaRPr>
                    </a:p>
                    <a:p>
                      <a:pPr algn="just"/>
                      <a:r>
                        <a:rPr lang="en-GB" sz="1400" dirty="0">
                          <a:solidFill>
                            <a:schemeClr val="tx1"/>
                          </a:solidFill>
                          <a:effectLst/>
                          <a:latin typeface="Arial" panose="020B0604020202020204" pitchFamily="34" charset="0"/>
                          <a:ea typeface="+mn-ea"/>
                          <a:cs typeface="Arial" panose="020B0604020202020204" pitchFamily="34" charset="0"/>
                        </a:rPr>
                        <a:t>(iv) the items of cost as may be prescribed under section 148 in the case of a company which belongs to any class of companies specified under that section;</a:t>
                      </a:r>
                      <a:endParaRPr lang="en-IN" sz="1400" dirty="0">
                        <a:solidFill>
                          <a:schemeClr val="tx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048756704"/>
                  </a:ext>
                </a:extLst>
              </a:tr>
            </a:tbl>
          </a:graphicData>
        </a:graphic>
      </p:graphicFrame>
    </p:spTree>
    <p:extLst>
      <p:ext uri="{BB962C8B-B14F-4D97-AF65-F5344CB8AC3E}">
        <p14:creationId xmlns:p14="http://schemas.microsoft.com/office/powerpoint/2010/main" val="19575398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marL="12700" algn="ctr">
              <a:spcBef>
                <a:spcPts val="100"/>
              </a:spcBef>
            </a:pPr>
            <a:r>
              <a:rPr lang="en-GB" sz="2200" b="1" dirty="0">
                <a:solidFill>
                  <a:srgbClr val="FF0000"/>
                </a:solidFill>
                <a:latin typeface="Trebuchet MS" panose="020B0603020202020204" pitchFamily="34" charset="0"/>
              </a:rPr>
              <a:t>Illustrative wordings for modified reporting</a:t>
            </a:r>
            <a:endParaRPr lang="en-IN" sz="2200" b="1" dirty="0">
              <a:solidFill>
                <a:srgbClr val="FF0000"/>
              </a:solidFill>
              <a:latin typeface="Trebuchet MS" panose="020B0603020202020204" pitchFamily="34"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40</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3" name="Table 3">
            <a:extLst>
              <a:ext uri="{FF2B5EF4-FFF2-40B4-BE49-F238E27FC236}">
                <a16:creationId xmlns:a16="http://schemas.microsoft.com/office/drawing/2014/main" id="{216146EF-C802-84C4-6E47-36E54F76FD5D}"/>
              </a:ext>
            </a:extLst>
          </p:cNvPr>
          <p:cNvGraphicFramePr>
            <a:graphicFrameLocks noGrp="1"/>
          </p:cNvGraphicFramePr>
          <p:nvPr>
            <p:extLst>
              <p:ext uri="{D42A27DB-BD31-4B8C-83A1-F6EECF244321}">
                <p14:modId xmlns:p14="http://schemas.microsoft.com/office/powerpoint/2010/main" val="1425351878"/>
              </p:ext>
            </p:extLst>
          </p:nvPr>
        </p:nvGraphicFramePr>
        <p:xfrm>
          <a:off x="419100" y="1001620"/>
          <a:ext cx="8191500" cy="3187455"/>
        </p:xfrm>
        <a:graphic>
          <a:graphicData uri="http://schemas.openxmlformats.org/drawingml/2006/table">
            <a:tbl>
              <a:tblPr firstRow="1" bandRow="1">
                <a:tableStyleId>{E8B1032C-EA38-4F05-BA0D-38AFFFC7BED3}</a:tableStyleId>
              </a:tblPr>
              <a:tblGrid>
                <a:gridCol w="2440016">
                  <a:extLst>
                    <a:ext uri="{9D8B030D-6E8A-4147-A177-3AD203B41FA5}">
                      <a16:colId xmlns:a16="http://schemas.microsoft.com/office/drawing/2014/main" val="197307655"/>
                    </a:ext>
                  </a:extLst>
                </a:gridCol>
                <a:gridCol w="5751484">
                  <a:extLst>
                    <a:ext uri="{9D8B030D-6E8A-4147-A177-3AD203B41FA5}">
                      <a16:colId xmlns:a16="http://schemas.microsoft.com/office/drawing/2014/main" val="42131843"/>
                    </a:ext>
                  </a:extLst>
                </a:gridCol>
              </a:tblGrid>
              <a:tr h="498369">
                <a:tc>
                  <a:txBody>
                    <a:bodyPr/>
                    <a:lstStyle/>
                    <a:p>
                      <a:pPr algn="just"/>
                      <a:r>
                        <a:rPr lang="en-GB" sz="1500" b="1" dirty="0">
                          <a:solidFill>
                            <a:schemeClr val="tx1"/>
                          </a:solidFill>
                          <a:effectLst/>
                          <a:latin typeface="Arial" panose="020B0604020202020204" pitchFamily="34" charset="0"/>
                          <a:cs typeface="Arial" panose="020B0604020202020204" pitchFamily="34" charset="0"/>
                        </a:rPr>
                        <a:t>Nature of exception.</a:t>
                      </a:r>
                      <a:endParaRPr lang="en-IN" sz="1500" dirty="0">
                        <a:solidFill>
                          <a:schemeClr val="tx1"/>
                        </a:solidFill>
                        <a:latin typeface="Arial" panose="020B0604020202020204" pitchFamily="34" charset="0"/>
                        <a:cs typeface="Arial" panose="020B0604020202020204" pitchFamily="34" charset="0"/>
                      </a:endParaRPr>
                    </a:p>
                  </a:txBody>
                  <a:tcPr/>
                </a:tc>
                <a:tc>
                  <a:txBody>
                    <a:bodyPr/>
                    <a:lstStyle/>
                    <a:p>
                      <a:pPr algn="just"/>
                      <a:r>
                        <a:rPr lang="en-GB" sz="1500" b="1" dirty="0">
                          <a:solidFill>
                            <a:schemeClr val="tx1"/>
                          </a:solidFill>
                          <a:effectLst/>
                          <a:latin typeface="Arial" panose="020B0604020202020204" pitchFamily="34" charset="0"/>
                          <a:cs typeface="Arial" panose="020B0604020202020204" pitchFamily="34" charset="0"/>
                        </a:rPr>
                        <a:t>Illustrative wordings</a:t>
                      </a:r>
                      <a:endParaRPr lang="en-IN" sz="15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72943140"/>
                  </a:ext>
                </a:extLst>
              </a:tr>
              <a:tr h="1300361">
                <a:tc>
                  <a:txBody>
                    <a:bodyPr/>
                    <a:lstStyle/>
                    <a:p>
                      <a:pPr lvl="0" algn="just"/>
                      <a:r>
                        <a:rPr lang="en-GB" sz="1200" dirty="0">
                          <a:solidFill>
                            <a:schemeClr val="dk1"/>
                          </a:solidFill>
                          <a:effectLst/>
                          <a:latin typeface="Arial" panose="020B0604020202020204" pitchFamily="34" charset="0"/>
                          <a:cs typeface="Arial" panose="020B0604020202020204" pitchFamily="34" charset="0"/>
                        </a:rPr>
                        <a:t>4. </a:t>
                      </a:r>
                      <a:r>
                        <a:rPr lang="en-GB" sz="1200" dirty="0">
                          <a:solidFill>
                            <a:schemeClr val="tx1"/>
                          </a:solidFill>
                          <a:effectLst/>
                          <a:latin typeface="Arial" panose="020B0604020202020204" pitchFamily="34" charset="0"/>
                          <a:ea typeface="+mn-ea"/>
                          <a:cs typeface="Arial" panose="020B0604020202020204" pitchFamily="34" charset="0"/>
                        </a:rPr>
                        <a:t>The audit trail has not been preserved by the company as per the statutory requirements for record retention.</a:t>
                      </a:r>
                      <a:endParaRPr lang="en-IN" sz="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algn="just"/>
                      <a:r>
                        <a:rPr lang="en-GB" sz="1200" dirty="0">
                          <a:solidFill>
                            <a:schemeClr val="tx1"/>
                          </a:solidFill>
                          <a:effectLst/>
                          <a:latin typeface="Arial" panose="020B0604020202020204" pitchFamily="34" charset="0"/>
                          <a:ea typeface="+mn-ea"/>
                          <a:cs typeface="Arial" panose="020B0604020202020204" pitchFamily="34" charset="0"/>
                        </a:rPr>
                        <a:t>“……….the audit trail has not been preserved by the company as per the statutory requirements for record retention”</a:t>
                      </a:r>
                      <a:endParaRPr lang="en-IN" sz="1200" dirty="0">
                        <a:solidFill>
                          <a:schemeClr val="tx1"/>
                        </a:solidFill>
                        <a:effectLst/>
                        <a:latin typeface="Arial" panose="020B0604020202020204" pitchFamily="34" charset="0"/>
                        <a:ea typeface="+mn-ea"/>
                        <a:cs typeface="Arial" panose="020B0604020202020204" pitchFamily="34" charset="0"/>
                      </a:endParaRPr>
                    </a:p>
                    <a:p>
                      <a:pPr algn="just"/>
                      <a:endParaRPr lang="en-GB" sz="1200" dirty="0">
                        <a:solidFill>
                          <a:schemeClr val="tx1"/>
                        </a:solidFill>
                        <a:effectLst/>
                        <a:latin typeface="Arial" panose="020B0604020202020204" pitchFamily="34" charset="0"/>
                        <a:ea typeface="+mn-ea"/>
                        <a:cs typeface="Arial" panose="020B0604020202020204" pitchFamily="34" charset="0"/>
                      </a:endParaRPr>
                    </a:p>
                    <a:p>
                      <a:pPr algn="just"/>
                      <a:r>
                        <a:rPr lang="en-GB" sz="1200" dirty="0">
                          <a:solidFill>
                            <a:schemeClr val="tx1"/>
                          </a:solidFill>
                          <a:effectLst/>
                          <a:latin typeface="Arial" panose="020B0604020202020204" pitchFamily="34" charset="0"/>
                          <a:ea typeface="+mn-ea"/>
                          <a:cs typeface="Arial" panose="020B0604020202020204" pitchFamily="34" charset="0"/>
                        </a:rPr>
                        <a:t>Note: This illustration is relevant from 2</a:t>
                      </a:r>
                      <a:r>
                        <a:rPr lang="en-GB" sz="1200" baseline="30000" dirty="0">
                          <a:solidFill>
                            <a:schemeClr val="tx1"/>
                          </a:solidFill>
                          <a:effectLst/>
                          <a:latin typeface="Arial" panose="020B0604020202020204" pitchFamily="34" charset="0"/>
                          <a:ea typeface="+mn-ea"/>
                          <a:cs typeface="Arial" panose="020B0604020202020204" pitchFamily="34" charset="0"/>
                        </a:rPr>
                        <a:t>nd</a:t>
                      </a:r>
                      <a:r>
                        <a:rPr lang="en-GB" sz="1200" dirty="0">
                          <a:solidFill>
                            <a:schemeClr val="tx1"/>
                          </a:solidFill>
                          <a:effectLst/>
                          <a:latin typeface="Arial" panose="020B0604020202020204" pitchFamily="34" charset="0"/>
                          <a:ea typeface="+mn-ea"/>
                          <a:cs typeface="Arial" panose="020B0604020202020204" pitchFamily="34" charset="0"/>
                        </a:rPr>
                        <a:t> year of reporting and onwards</a:t>
                      </a:r>
                      <a:endParaRPr lang="en-IN"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22989810"/>
                  </a:ext>
                </a:extLst>
              </a:tr>
              <a:tr h="1388725">
                <a:tc>
                  <a:txBody>
                    <a:bodyPr/>
                    <a:lstStyle/>
                    <a:p>
                      <a:pPr algn="just"/>
                      <a:r>
                        <a:rPr lang="en-GB" sz="1200" dirty="0">
                          <a:solidFill>
                            <a:schemeClr val="dk1"/>
                          </a:solidFill>
                          <a:effectLst/>
                          <a:latin typeface="Arial" panose="020B0604020202020204" pitchFamily="34" charset="0"/>
                          <a:cs typeface="Arial" panose="020B0604020202020204" pitchFamily="34" charset="0"/>
                        </a:rPr>
                        <a:t>5. </a:t>
                      </a:r>
                      <a:r>
                        <a:rPr lang="en-GB" sz="1200" dirty="0">
                          <a:solidFill>
                            <a:schemeClr val="tx1"/>
                          </a:solidFill>
                          <a:effectLst/>
                          <a:latin typeface="Arial" panose="020B0604020202020204" pitchFamily="34" charset="0"/>
                          <a:ea typeface="+mn-ea"/>
                          <a:cs typeface="Arial" panose="020B0604020202020204" pitchFamily="34" charset="0"/>
                        </a:rPr>
                        <a:t>Migration from one software to the other happened during the year or higher version of software installed and auditor is unable to obtain sufficient and appropriate evidence</a:t>
                      </a:r>
                      <a:endParaRPr lang="en-IN" sz="1200" dirty="0">
                        <a:latin typeface="Arial" panose="020B0604020202020204" pitchFamily="34" charset="0"/>
                        <a:cs typeface="Arial" panose="020B0604020202020204" pitchFamily="34" charset="0"/>
                      </a:endParaRPr>
                    </a:p>
                  </a:txBody>
                  <a:tcPr/>
                </a:tc>
                <a:tc>
                  <a:txBody>
                    <a:bodyPr/>
                    <a:lstStyle/>
                    <a:p>
                      <a:pPr algn="just"/>
                      <a:r>
                        <a:rPr lang="en-GB" sz="1200" dirty="0">
                          <a:solidFill>
                            <a:schemeClr val="tx1"/>
                          </a:solidFill>
                          <a:effectLst/>
                          <a:latin typeface="Arial" panose="020B0604020202020204" pitchFamily="34" charset="0"/>
                          <a:ea typeface="+mn-ea"/>
                          <a:cs typeface="Arial" panose="020B0604020202020204" pitchFamily="34" charset="0"/>
                        </a:rPr>
                        <a:t>The Company has migrated to [name of the software] from [old software/ manual] during the year and is in the process of establishing necessary controls and documentations regarding audit trail. Consequently, we are unable to comment on audit trail feature of the said software.</a:t>
                      </a:r>
                      <a:endParaRPr lang="en-IN"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68595505"/>
                  </a:ext>
                </a:extLst>
              </a:tr>
            </a:tbl>
          </a:graphicData>
        </a:graphic>
      </p:graphicFrame>
    </p:spTree>
    <p:extLst>
      <p:ext uri="{BB962C8B-B14F-4D97-AF65-F5344CB8AC3E}">
        <p14:creationId xmlns:p14="http://schemas.microsoft.com/office/powerpoint/2010/main" val="31657743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340540"/>
            <a:ext cx="8577940" cy="297646"/>
          </a:xfrm>
          <a:prstGeom prst="rect">
            <a:avLst/>
          </a:prstGeom>
        </p:spPr>
        <p:txBody>
          <a:bodyPr wrap="square">
            <a:spAutoFit/>
          </a:bodyPr>
          <a:lstStyle/>
          <a:p>
            <a:pPr algn="ctr">
              <a:lnSpc>
                <a:spcPts val="1400"/>
              </a:lnSpc>
              <a:spcAft>
                <a:spcPts val="600"/>
              </a:spcAft>
            </a:pPr>
            <a:r>
              <a:rPr lang="en-GB" sz="2400" b="1" dirty="0">
                <a:effectLst/>
                <a:latin typeface="Trebuchet MS" panose="020B0603020202020204" pitchFamily="34" charset="0"/>
                <a:ea typeface="Calibri" panose="020F0502020204030204" pitchFamily="34" charset="0"/>
                <a:cs typeface="Mangal" panose="02040503050203030202" pitchFamily="18" charset="0"/>
              </a:rPr>
              <a:t>Special Consideration in case of Fraud Scenarios </a:t>
            </a:r>
            <a:endParaRPr lang="en-IN" sz="24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41</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51220"/>
            <a:ext cx="8153400" cy="3677930"/>
          </a:xfrm>
          <a:prstGeom prst="rect">
            <a:avLst/>
          </a:prstGeom>
          <a:noFill/>
        </p:spPr>
        <p:txBody>
          <a:bodyPr wrap="square" rtlCol="0">
            <a:spAutoFit/>
          </a:bodyPr>
          <a:lstStyle/>
          <a:p>
            <a:pPr marL="285750" lvl="0" indent="-285750" algn="just">
              <a:spcAft>
                <a:spcPts val="600"/>
              </a:spcAft>
              <a:buFont typeface="Wingdings" panose="05000000000000000000" pitchFamily="2" charset="2"/>
              <a:buChar char="v"/>
            </a:pPr>
            <a:r>
              <a:rPr lang="en-GB" sz="1580" dirty="0">
                <a:effectLst/>
                <a:latin typeface="Arial" panose="020B0604020202020204" pitchFamily="34" charset="0"/>
                <a:ea typeface="Calibri" panose="020F0502020204030204" pitchFamily="34" charset="0"/>
                <a:cs typeface="Mangal" panose="02040503050203030202" pitchFamily="18" charset="0"/>
              </a:rPr>
              <a:t>An auditor may come across a scenario where occurrence of an error/ fraud could not be established due to lack of maintenance, availability/ retrievability of audit trails. </a:t>
            </a:r>
            <a:endParaRPr lang="en-IN" sz="158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spcAft>
                <a:spcPts val="600"/>
              </a:spcAft>
              <a:buFont typeface="Wingdings" panose="05000000000000000000" pitchFamily="2" charset="2"/>
              <a:buChar char="v"/>
            </a:pPr>
            <a:r>
              <a:rPr lang="en-GB" sz="1580" dirty="0">
                <a:effectLst/>
                <a:latin typeface="Arial" panose="020B0604020202020204" pitchFamily="34" charset="0"/>
                <a:ea typeface="Calibri" panose="020F0502020204030204" pitchFamily="34" charset="0"/>
                <a:cs typeface="Mangal" panose="02040503050203030202" pitchFamily="18" charset="0"/>
              </a:rPr>
              <a:t>In evaluating the severity of a deficiency for such instances specifically in cases of fraud, the auditor should primarily consider two factors </a:t>
            </a:r>
          </a:p>
          <a:p>
            <a:pPr marL="800100" lvl="1" indent="-342900" algn="just">
              <a:spcAft>
                <a:spcPts val="600"/>
              </a:spcAft>
              <a:buFont typeface="Arial" panose="020B0604020202020204" pitchFamily="34" charset="0"/>
              <a:buChar char="•"/>
            </a:pPr>
            <a:r>
              <a:rPr lang="en-GB" sz="1580" dirty="0">
                <a:effectLst/>
                <a:latin typeface="Arial" panose="020B0604020202020204" pitchFamily="34" charset="0"/>
                <a:ea typeface="Calibri" panose="020F0502020204030204" pitchFamily="34" charset="0"/>
                <a:cs typeface="Mangal" panose="02040503050203030202" pitchFamily="18" charset="0"/>
              </a:rPr>
              <a:t>the likelihood that the deficiency will result in a material misstatement, and </a:t>
            </a:r>
          </a:p>
          <a:p>
            <a:pPr marL="800100" lvl="1" indent="-342900" algn="just">
              <a:spcAft>
                <a:spcPts val="600"/>
              </a:spcAft>
              <a:buFont typeface="Arial" panose="020B0604020202020204" pitchFamily="34" charset="0"/>
              <a:buChar char="•"/>
            </a:pPr>
            <a:r>
              <a:rPr lang="en-GB" sz="1580" dirty="0">
                <a:effectLst/>
                <a:latin typeface="Arial" panose="020B0604020202020204" pitchFamily="34" charset="0"/>
                <a:ea typeface="Calibri" panose="020F0502020204030204" pitchFamily="34" charset="0"/>
                <a:cs typeface="Mangal" panose="02040503050203030202" pitchFamily="18" charset="0"/>
              </a:rPr>
              <a:t>the magnitude of such an outcome. </a:t>
            </a:r>
            <a:endParaRPr lang="en-IN" sz="158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spcAft>
                <a:spcPts val="600"/>
              </a:spcAft>
              <a:buFont typeface="Wingdings" panose="05000000000000000000" pitchFamily="2" charset="2"/>
              <a:buChar char="v"/>
            </a:pPr>
            <a:r>
              <a:rPr lang="en-GB" sz="1580" dirty="0">
                <a:effectLst/>
                <a:latin typeface="Arial" panose="020B0604020202020204" pitchFamily="34" charset="0"/>
                <a:ea typeface="Calibri" panose="020F0502020204030204" pitchFamily="34" charset="0"/>
                <a:cs typeface="Mangal" panose="02040503050203030202" pitchFamily="18" charset="0"/>
              </a:rPr>
              <a:t>This scenario would, in essence, call for performing an assessment of risk of material misstatement due to fraud and would consider both qualitative and quantitative factors in assessing a deficiency or combination of deficiencies as a significant deficiency or material weakness.</a:t>
            </a:r>
          </a:p>
          <a:p>
            <a:pPr marL="285750" indent="-285750" algn="just">
              <a:spcAft>
                <a:spcPts val="600"/>
              </a:spcAft>
              <a:buFont typeface="Wingdings" panose="05000000000000000000" pitchFamily="2" charset="2"/>
              <a:buChar char="v"/>
            </a:pPr>
            <a:r>
              <a:rPr lang="en-GB" sz="1580" dirty="0">
                <a:latin typeface="Arial" panose="020B0604020202020204" pitchFamily="34" charset="0"/>
                <a:ea typeface="Calibri" panose="020F0502020204030204" pitchFamily="34" charset="0"/>
                <a:cs typeface="Mangal" panose="02040503050203030202" pitchFamily="18" charset="0"/>
              </a:rPr>
              <a:t>It </a:t>
            </a:r>
            <a:r>
              <a:rPr lang="en-GB" sz="1580" dirty="0">
                <a:effectLst/>
                <a:latin typeface="Arial" panose="020B0604020202020204" pitchFamily="34" charset="0"/>
                <a:ea typeface="Calibri" panose="020F0502020204030204" pitchFamily="34" charset="0"/>
                <a:cs typeface="Mangal" panose="02040503050203030202" pitchFamily="18" charset="0"/>
              </a:rPr>
              <a:t>would accordingly require application of professional judgement while linking the reporting against Rule 11(g) and section 143(12) of the Act/ clause (x) of CARO 2020 (as the case may be).</a:t>
            </a:r>
            <a:endParaRPr lang="en-IN" sz="158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703686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533400" y="57150"/>
            <a:ext cx="8120740" cy="430887"/>
          </a:xfrm>
          <a:prstGeom prst="rect">
            <a:avLst/>
          </a:prstGeom>
        </p:spPr>
        <p:txBody>
          <a:bodyPr wrap="square">
            <a:spAutoFit/>
          </a:bodyPr>
          <a:lstStyle/>
          <a:p>
            <a:pPr algn="just">
              <a:spcAft>
                <a:spcPts val="600"/>
              </a:spcAft>
            </a:pPr>
            <a:r>
              <a:rPr lang="en-GB" sz="2200" b="1" dirty="0">
                <a:effectLst/>
                <a:latin typeface="Trebuchet MS" panose="020B0603020202020204" pitchFamily="34" charset="0"/>
                <a:ea typeface="Calibri" panose="020F0502020204030204" pitchFamily="34" charset="0"/>
                <a:cs typeface="Mangal" panose="02040503050203030202" pitchFamily="18" charset="0"/>
              </a:rPr>
              <a:t>Reporting under Rule 11(g) vis-à-vis Section 143(3)(</a:t>
            </a:r>
            <a:r>
              <a:rPr lang="en-GB" sz="2200" b="1" dirty="0" err="1">
                <a:effectLst/>
                <a:latin typeface="Trebuchet MS" panose="020B0603020202020204" pitchFamily="34" charset="0"/>
                <a:ea typeface="Calibri" panose="020F0502020204030204" pitchFamily="34" charset="0"/>
                <a:cs typeface="Mangal" panose="02040503050203030202" pitchFamily="18" charset="0"/>
              </a:rPr>
              <a:t>i</a:t>
            </a:r>
            <a:r>
              <a:rPr lang="en-GB" sz="2200" b="1" dirty="0">
                <a:effectLst/>
                <a:latin typeface="Trebuchet MS" panose="020B0603020202020204" pitchFamily="34" charset="0"/>
                <a:ea typeface="Calibri" panose="020F0502020204030204" pitchFamily="34" charset="0"/>
                <a:cs typeface="Mangal" panose="02040503050203030202" pitchFamily="18" charset="0"/>
              </a:rPr>
              <a:t>)</a:t>
            </a:r>
            <a:endParaRPr lang="en-IN" sz="22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42</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51220"/>
            <a:ext cx="8153400" cy="3277820"/>
          </a:xfrm>
          <a:prstGeom prst="rect">
            <a:avLst/>
          </a:prstGeom>
          <a:noFill/>
        </p:spPr>
        <p:txBody>
          <a:bodyPr wrap="square" rtlCol="0">
            <a:spAutoFit/>
          </a:bodyPr>
          <a:lstStyle/>
          <a:p>
            <a:pPr marL="285750" lvl="0" indent="-285750" algn="just">
              <a:spcAft>
                <a:spcPts val="600"/>
              </a:spcAft>
              <a:buFont typeface="Wingdings" panose="05000000000000000000" pitchFamily="2" charset="2"/>
              <a:buChar char="v"/>
            </a:pPr>
            <a:r>
              <a:rPr lang="en-GB" sz="1600" dirty="0">
                <a:effectLst/>
                <a:latin typeface="Arial" panose="020B0604020202020204" pitchFamily="34" charset="0"/>
                <a:ea typeface="Calibri" panose="020F0502020204030204" pitchFamily="34" charset="0"/>
                <a:cs typeface="Mangal" panose="02040503050203030202" pitchFamily="18" charset="0"/>
              </a:rPr>
              <a:t>Section 143(3)(</a:t>
            </a:r>
            <a:r>
              <a:rPr lang="en-GB" sz="1600" dirty="0" err="1">
                <a:effectLst/>
                <a:latin typeface="Arial" panose="020B0604020202020204" pitchFamily="34" charset="0"/>
                <a:ea typeface="Calibri" panose="020F0502020204030204" pitchFamily="34" charset="0"/>
                <a:cs typeface="Mangal" panose="02040503050203030202" pitchFamily="18" charset="0"/>
              </a:rPr>
              <a:t>i</a:t>
            </a:r>
            <a:r>
              <a:rPr lang="en-GB" sz="1600" dirty="0">
                <a:effectLst/>
                <a:latin typeface="Arial" panose="020B0604020202020204" pitchFamily="34" charset="0"/>
                <a:ea typeface="Calibri" panose="020F0502020204030204" pitchFamily="34" charset="0"/>
                <a:cs typeface="Mangal" panose="02040503050203030202" pitchFamily="18" charset="0"/>
              </a:rPr>
              <a:t>) of the Act, where applicable, requires the auditor to state in his audit report whether the company has adequate internal financial controls with reference to financial statements in place and the operating effectiveness of such controls. Guidance in this regard has been prescribed vide “Guidance Note on Audit of Internal Financial Controls Over Financial Reporting (the Guidance Note) issued by ICAI.</a:t>
            </a:r>
          </a:p>
          <a:p>
            <a:pPr marL="285750" lvl="0" indent="-285750" algn="just">
              <a:spcAft>
                <a:spcPts val="600"/>
              </a:spcAft>
              <a:buFont typeface="Wingdings" panose="05000000000000000000" pitchFamily="2" charset="2"/>
              <a:buChar char="v"/>
            </a:pPr>
            <a:r>
              <a:rPr lang="en-GB" sz="1600" dirty="0">
                <a:effectLst/>
                <a:latin typeface="Arial" panose="020B0604020202020204" pitchFamily="34" charset="0"/>
                <a:ea typeface="Calibri" panose="020F0502020204030204" pitchFamily="34" charset="0"/>
              </a:rPr>
              <a:t>Guidance Note does not entail any detailed audit procedures in respect of reporting against Rule 11(g). </a:t>
            </a:r>
            <a:endParaRPr lang="en-GB" sz="1600" dirty="0">
              <a:effectLst/>
              <a:latin typeface="Arial" panose="020B0604020202020204" pitchFamily="34" charset="0"/>
              <a:ea typeface="Calibri" panose="020F0502020204030204" pitchFamily="34" charset="0"/>
              <a:cs typeface="Mangal" panose="02040503050203030202" pitchFamily="18" charset="0"/>
            </a:endParaRPr>
          </a:p>
          <a:p>
            <a:pPr marL="285750" indent="-285750" algn="just">
              <a:spcAft>
                <a:spcPts val="600"/>
              </a:spcAft>
              <a:buFont typeface="Wingdings" panose="05000000000000000000" pitchFamily="2" charset="2"/>
              <a:buChar char="v"/>
            </a:pPr>
            <a:r>
              <a:rPr lang="en-GB" sz="1600" dirty="0">
                <a:effectLst/>
                <a:latin typeface="Arial" panose="020B0604020202020204" pitchFamily="34" charset="0"/>
                <a:ea typeface="Calibri" panose="020F0502020204030204" pitchFamily="34" charset="0"/>
                <a:cs typeface="Mangal" panose="02040503050203030202" pitchFamily="18" charset="0"/>
              </a:rPr>
              <a:t>Accordingly, where the feature of audit trail has not operated throughout the year, the auditor may need to appropriately modify his comment while reporting under Rule 11(g) depending upon the further testing/examination as may be required to conclude the wider impact on the reporting implication. </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p>
            <a:pPr lvl="0" algn="just">
              <a:spcAft>
                <a:spcPts val="600"/>
              </a:spcAft>
            </a:pPr>
            <a:endParaRPr lang="en-IN" sz="16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7436207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algn="ctr">
              <a:spcAft>
                <a:spcPts val="600"/>
              </a:spcAft>
            </a:pPr>
            <a:r>
              <a:rPr lang="en-GB" sz="2200" b="1" dirty="0">
                <a:effectLst/>
                <a:latin typeface="Trebuchet MS" panose="020B0603020202020204" pitchFamily="34" charset="0"/>
                <a:ea typeface="Calibri" panose="020F0502020204030204" pitchFamily="34" charset="0"/>
                <a:cs typeface="Mangal" panose="02040503050203030202" pitchFamily="18" charset="0"/>
              </a:rPr>
              <a:t>Obtaining Written Representation</a:t>
            </a:r>
            <a:endParaRPr lang="en-IN" sz="22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43</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56350"/>
            <a:ext cx="8153400" cy="3262432"/>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v"/>
            </a:pPr>
            <a:r>
              <a:rPr lang="en-GB" sz="1550" dirty="0">
                <a:effectLst/>
                <a:latin typeface="Arial" panose="020B0604020202020204" pitchFamily="34" charset="0"/>
                <a:ea typeface="Calibri" panose="020F0502020204030204" pitchFamily="34" charset="0"/>
                <a:cs typeface="Mangal" panose="02040503050203030202" pitchFamily="18" charset="0"/>
              </a:rPr>
              <a:t>Auditor shall obtain written representations from management on the following aspects:</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600"/>
              </a:spcAft>
              <a:buFont typeface="Symbol" panose="05050102010706020507" pitchFamily="18" charset="2"/>
              <a:buChar char=""/>
            </a:pPr>
            <a:r>
              <a:rPr lang="en-GB" sz="1550" dirty="0">
                <a:solidFill>
                  <a:srgbClr val="FF0000"/>
                </a:solidFill>
                <a:effectLst/>
                <a:latin typeface="Arial" panose="020B0604020202020204" pitchFamily="34" charset="0"/>
                <a:ea typeface="Calibri" panose="020F0502020204030204" pitchFamily="34" charset="0"/>
                <a:cs typeface="Mangal" panose="02040503050203030202" pitchFamily="18" charset="0"/>
              </a:rPr>
              <a:t>Acknowledging</a:t>
            </a:r>
            <a:r>
              <a:rPr lang="en-GB" sz="1550" dirty="0">
                <a:effectLst/>
                <a:latin typeface="Arial" panose="020B0604020202020204" pitchFamily="34" charset="0"/>
                <a:ea typeface="Calibri" panose="020F0502020204030204" pitchFamily="34" charset="0"/>
                <a:cs typeface="Mangal" panose="02040503050203030202" pitchFamily="18" charset="0"/>
              </a:rPr>
              <a:t> management's </a:t>
            </a:r>
            <a:r>
              <a:rPr lang="en-GB" sz="1550" dirty="0">
                <a:solidFill>
                  <a:srgbClr val="FF0000"/>
                </a:solidFill>
                <a:effectLst/>
                <a:latin typeface="Arial" panose="020B0604020202020204" pitchFamily="34" charset="0"/>
                <a:ea typeface="Calibri" panose="020F0502020204030204" pitchFamily="34" charset="0"/>
                <a:cs typeface="Mangal" panose="02040503050203030202" pitchFamily="18" charset="0"/>
              </a:rPr>
              <a:t>responsibility </a:t>
            </a:r>
            <a:r>
              <a:rPr lang="en-GB" sz="1550" dirty="0">
                <a:effectLst/>
                <a:latin typeface="Arial" panose="020B0604020202020204" pitchFamily="34" charset="0"/>
                <a:ea typeface="Calibri" panose="020F0502020204030204" pitchFamily="34" charset="0"/>
                <a:cs typeface="Mangal" panose="02040503050203030202" pitchFamily="18" charset="0"/>
              </a:rPr>
              <a:t>for establishing and maintaining adequate controls for identifying, maintaining, controlling, and monitoring of audit trails on a consistent basis.</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6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Stating that management has performed an evaluation and assessed the adequacy and effectiveness of the company's </a:t>
            </a:r>
            <a:r>
              <a:rPr lang="en-GB" sz="1550" dirty="0">
                <a:solidFill>
                  <a:srgbClr val="FF0000"/>
                </a:solidFill>
                <a:effectLst/>
                <a:latin typeface="Arial" panose="020B0604020202020204" pitchFamily="34" charset="0"/>
                <a:ea typeface="Calibri" panose="020F0502020204030204" pitchFamily="34" charset="0"/>
                <a:cs typeface="Mangal" panose="02040503050203030202" pitchFamily="18" charset="0"/>
              </a:rPr>
              <a:t>procedures</a:t>
            </a:r>
            <a:r>
              <a:rPr lang="en-GB" sz="1550" dirty="0">
                <a:effectLst/>
                <a:latin typeface="Arial" panose="020B0604020202020204" pitchFamily="34" charset="0"/>
                <a:ea typeface="Calibri" panose="020F0502020204030204" pitchFamily="34" charset="0"/>
                <a:cs typeface="Mangal" panose="02040503050203030202" pitchFamily="18" charset="0"/>
              </a:rPr>
              <a:t> for complying to the requirements prescribed for audit trails. </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6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Stating management's </a:t>
            </a:r>
            <a:r>
              <a:rPr lang="en-GB" sz="1550" dirty="0">
                <a:solidFill>
                  <a:srgbClr val="FF0000"/>
                </a:solidFill>
                <a:effectLst/>
                <a:latin typeface="Arial" panose="020B0604020202020204" pitchFamily="34" charset="0"/>
                <a:ea typeface="Calibri" panose="020F0502020204030204" pitchFamily="34" charset="0"/>
                <a:cs typeface="Mangal" panose="02040503050203030202" pitchFamily="18" charset="0"/>
              </a:rPr>
              <a:t>conclusion</a:t>
            </a:r>
            <a:r>
              <a:rPr lang="en-GB" sz="1550" dirty="0">
                <a:effectLst/>
                <a:latin typeface="Arial" panose="020B0604020202020204" pitchFamily="34" charset="0"/>
                <a:ea typeface="Calibri" panose="020F0502020204030204" pitchFamily="34" charset="0"/>
                <a:cs typeface="Mangal" panose="02040503050203030202" pitchFamily="18" charset="0"/>
              </a:rPr>
              <a:t>, as set forth in its assessment, about the adequacy and effectiveness of the company's procedures </a:t>
            </a:r>
            <a:r>
              <a:rPr lang="en-GB" sz="1550" dirty="0" err="1">
                <a:effectLst/>
                <a:latin typeface="Arial" panose="020B0604020202020204" pitchFamily="34" charset="0"/>
                <a:ea typeface="Calibri" panose="020F0502020204030204" pitchFamily="34" charset="0"/>
                <a:cs typeface="Mangal" panose="02040503050203030202" pitchFamily="18" charset="0"/>
              </a:rPr>
              <a:t>w.r.t.</a:t>
            </a:r>
            <a:r>
              <a:rPr lang="en-GB" sz="1550" dirty="0">
                <a:effectLst/>
                <a:latin typeface="Arial" panose="020B0604020202020204" pitchFamily="34" charset="0"/>
                <a:ea typeface="Calibri" panose="020F0502020204030204" pitchFamily="34" charset="0"/>
                <a:cs typeface="Mangal" panose="02040503050203030202" pitchFamily="18" charset="0"/>
              </a:rPr>
              <a:t> audit trails.</a:t>
            </a:r>
            <a:endParaRPr lang="en-IN" sz="155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600"/>
              </a:spcAft>
              <a:buFont typeface="Symbol" panose="05050102010706020507" pitchFamily="18" charset="2"/>
              <a:buChar char=""/>
            </a:pPr>
            <a:r>
              <a:rPr lang="en-GB" sz="1550" dirty="0">
                <a:effectLst/>
                <a:latin typeface="Arial" panose="020B0604020202020204" pitchFamily="34" charset="0"/>
                <a:ea typeface="Calibri" panose="020F0502020204030204" pitchFamily="34" charset="0"/>
                <a:cs typeface="Mangal" panose="02040503050203030202" pitchFamily="18" charset="0"/>
              </a:rPr>
              <a:t>Stating that management has disclosed to the auditor all </a:t>
            </a:r>
            <a:r>
              <a:rPr lang="en-GB" sz="1550" dirty="0">
                <a:solidFill>
                  <a:srgbClr val="FF0000"/>
                </a:solidFill>
                <a:effectLst/>
                <a:latin typeface="Arial" panose="020B0604020202020204" pitchFamily="34" charset="0"/>
                <a:ea typeface="Calibri" panose="020F0502020204030204" pitchFamily="34" charset="0"/>
                <a:cs typeface="Mangal" panose="02040503050203030202" pitchFamily="18" charset="0"/>
              </a:rPr>
              <a:t>deficiencies</a:t>
            </a:r>
            <a:r>
              <a:rPr lang="en-GB" sz="1550" dirty="0">
                <a:effectLst/>
                <a:latin typeface="Arial" panose="020B0604020202020204" pitchFamily="34" charset="0"/>
                <a:ea typeface="Calibri" panose="020F0502020204030204" pitchFamily="34" charset="0"/>
                <a:cs typeface="Mangal" panose="02040503050203030202" pitchFamily="18" charset="0"/>
              </a:rPr>
              <a:t> in the design or operation of controls maintained for audit trails identified as part of management's evaluation.</a:t>
            </a:r>
            <a:endParaRPr lang="en-IN" sz="155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400134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algn="ctr">
              <a:spcAft>
                <a:spcPts val="600"/>
              </a:spcAft>
            </a:pPr>
            <a:r>
              <a:rPr lang="en-GB" sz="2200" b="1" dirty="0">
                <a:effectLst/>
                <a:latin typeface="Trebuchet MS" panose="020B0603020202020204" pitchFamily="34" charset="0"/>
                <a:ea typeface="Calibri" panose="020F0502020204030204" pitchFamily="34" charset="0"/>
                <a:cs typeface="Mangal" panose="02040503050203030202" pitchFamily="18" charset="0"/>
              </a:rPr>
              <a:t>Obtaining Written Representation</a:t>
            </a:r>
            <a:endParaRPr lang="en-IN" sz="22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44</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56350"/>
            <a:ext cx="8153400" cy="1892826"/>
          </a:xfrm>
          <a:prstGeom prst="rect">
            <a:avLst/>
          </a:prstGeom>
          <a:noFill/>
        </p:spPr>
        <p:txBody>
          <a:bodyPr wrap="square" rtlCol="0">
            <a:spAutoFit/>
          </a:bodyPr>
          <a:lstStyle/>
          <a:p>
            <a:pPr marL="342900" lvl="0" indent="-342900" algn="just">
              <a:spcAft>
                <a:spcPts val="600"/>
              </a:spcAft>
              <a:buFont typeface="Symbol" panose="05050102010706020507" pitchFamily="18" charset="2"/>
              <a:buChar char=""/>
            </a:pPr>
            <a:r>
              <a:rPr lang="en-GB" sz="1600" dirty="0">
                <a:effectLst/>
                <a:latin typeface="Arial" panose="020B0604020202020204" pitchFamily="34" charset="0"/>
                <a:ea typeface="Calibri" panose="020F0502020204030204" pitchFamily="34" charset="0"/>
                <a:cs typeface="Mangal" panose="02040503050203030202" pitchFamily="18" charset="0"/>
              </a:rPr>
              <a:t>Describing instances where identification of fraud, if any, resulting in a material misstatement to the company's financial statements is identified while reviewing and testing the samples related to the disablement of audit trail facility of the accounting software. </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spcAft>
                <a:spcPts val="600"/>
              </a:spcAft>
              <a:buFont typeface="Symbol" panose="05050102010706020507" pitchFamily="18" charset="2"/>
              <a:buChar char=""/>
            </a:pPr>
            <a:r>
              <a:rPr lang="en-GB" sz="1600" dirty="0">
                <a:effectLst/>
                <a:latin typeface="Arial" panose="020B0604020202020204" pitchFamily="34" charset="0"/>
                <a:ea typeface="Calibri" panose="020F0502020204030204" pitchFamily="34" charset="0"/>
                <a:cs typeface="Mangal" panose="02040503050203030202" pitchFamily="18" charset="0"/>
              </a:rPr>
              <a:t>Stating whether control deficiencies identified and communicated to the audit committee in relation to audit trail during previous engagements have been resolved, and specifically identifying any deficiency that have not been resolved.</a:t>
            </a:r>
          </a:p>
        </p:txBody>
      </p:sp>
    </p:spTree>
    <p:extLst>
      <p:ext uri="{BB962C8B-B14F-4D97-AF65-F5344CB8AC3E}">
        <p14:creationId xmlns:p14="http://schemas.microsoft.com/office/powerpoint/2010/main" val="6946660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Calisto MT" panose="02040603050505030304" pitchFamily="18" charset="0"/>
                <a:ea typeface="+mn-ea"/>
                <a:cs typeface="+mn-cs"/>
              </a:rPr>
              <a:t>		</a:t>
            </a:r>
          </a:p>
        </p:txBody>
      </p:sp>
      <p:sp>
        <p:nvSpPr>
          <p:cNvPr id="10" name="Rectangle 9"/>
          <p:cNvSpPr/>
          <p:nvPr/>
        </p:nvSpPr>
        <p:spPr>
          <a:xfrm>
            <a:off x="76200" y="235863"/>
            <a:ext cx="8577940" cy="430887"/>
          </a:xfrm>
          <a:prstGeom prst="rect">
            <a:avLst/>
          </a:prstGeom>
        </p:spPr>
        <p:txBody>
          <a:bodyPr wrap="square">
            <a:spAutoFit/>
          </a:bodyPr>
          <a:lstStyle/>
          <a:p>
            <a:pPr algn="ctr">
              <a:spcAft>
                <a:spcPts val="600"/>
              </a:spcAft>
            </a:pPr>
            <a:r>
              <a:rPr lang="en-GB" sz="2200" b="1" dirty="0">
                <a:effectLst/>
                <a:latin typeface="Trebuchet MS" panose="020B0603020202020204" pitchFamily="34" charset="0"/>
                <a:ea typeface="Calibri" panose="020F0502020204030204" pitchFamily="34" charset="0"/>
                <a:cs typeface="Mangal" panose="02040503050203030202" pitchFamily="18" charset="0"/>
              </a:rPr>
              <a:t>Audit Documentation</a:t>
            </a:r>
            <a:endParaRPr lang="en-IN" sz="2200" dirty="0">
              <a:effectLst/>
              <a:latin typeface="Trebuchet MS" panose="020B0603020202020204" pitchFamily="34" charset="0"/>
              <a:ea typeface="Calibri" panose="020F0502020204030204" pitchFamily="34" charset="0"/>
              <a:cs typeface="Mangal" panose="02040503050203030202" pitchFamily="18" charset="0"/>
            </a:endParaRPr>
          </a:p>
        </p:txBody>
      </p:sp>
      <p:sp>
        <p:nvSpPr>
          <p:cNvPr id="11" name="Slide Number Placeholder 1"/>
          <p:cNvSpPr>
            <a:spLocks noGrp="1"/>
          </p:cNvSpPr>
          <p:nvPr>
            <p:ph type="sldNum" sz="quarter" idx="7"/>
          </p:nvPr>
        </p:nvSpPr>
        <p:spPr/>
        <p:txBody>
          <a:bodyPr/>
          <a:lstStyle/>
          <a:p>
            <a:pPr marL="0" marR="0" lvl="0" indent="0" algn="r" defTabSz="914400" rtl="0" eaLnBrk="1" fontAlgn="auto" latinLnBrk="0" hangingPunct="1">
              <a:lnSpc>
                <a:spcPts val="2000"/>
              </a:lnSpc>
              <a:spcBef>
                <a:spcPts val="300"/>
              </a:spcBef>
              <a:spcAft>
                <a:spcPts val="0"/>
              </a:spcAft>
              <a:buClrTx/>
              <a:buSzTx/>
              <a:buFontTx/>
              <a:buNone/>
              <a:tabLst/>
              <a:defRPr/>
            </a:pPr>
            <a:fld id="{00000000-1234-1234-1234-123412341234}" type="slidenum">
              <a:rPr kumimoji="0" lang="en" sz="1600" b="0" i="0" u="none" strike="noStrike" kern="1200" cap="none" spc="0" normalizeH="0" baseline="0" noProof="0" smtClean="0">
                <a:ln>
                  <a:noFill/>
                </a:ln>
                <a:solidFill>
                  <a:srgbClr val="818181"/>
                </a:solidFill>
                <a:effectLst/>
                <a:uLnTx/>
                <a:uFillTx/>
                <a:latin typeface="Gill Sans MT" pitchFamily="34" charset="0"/>
                <a:ea typeface="+mn-ea"/>
              </a:rPr>
              <a:pPr marL="0" marR="0" lvl="0" indent="0" algn="r" defTabSz="914400" rtl="0" eaLnBrk="1" fontAlgn="auto" latinLnBrk="0" hangingPunct="1">
                <a:lnSpc>
                  <a:spcPts val="2000"/>
                </a:lnSpc>
                <a:spcBef>
                  <a:spcPts val="300"/>
                </a:spcBef>
                <a:spcAft>
                  <a:spcPts val="0"/>
                </a:spcAft>
                <a:buClrTx/>
                <a:buSzTx/>
                <a:buFontTx/>
                <a:buNone/>
                <a:tabLst/>
                <a:defRPr/>
              </a:pPr>
              <a:t>45</a:t>
            </a:fld>
            <a:endParaRPr kumimoji="0" lang="en" sz="1600" b="0" i="0" u="none" strike="noStrike" kern="1200" cap="none" spc="0" normalizeH="0" baseline="0" noProof="0" dirty="0">
              <a:ln>
                <a:noFill/>
              </a:ln>
              <a:solidFill>
                <a:srgbClr val="818181"/>
              </a:solidFill>
              <a:effectLst/>
              <a:uLnTx/>
              <a:uFillTx/>
              <a:latin typeface="Gill Sans MT" pitchFamily="34" charset="0"/>
              <a:ea typeface="+mn-ea"/>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F9CDCC95-1EEE-8ACD-2DB5-6757D1468C4E}"/>
              </a:ext>
            </a:extLst>
          </p:cNvPr>
          <p:cNvSpPr txBox="1"/>
          <p:nvPr/>
        </p:nvSpPr>
        <p:spPr>
          <a:xfrm>
            <a:off x="533400" y="956350"/>
            <a:ext cx="8153400" cy="2416046"/>
          </a:xfrm>
          <a:prstGeom prst="rect">
            <a:avLst/>
          </a:prstGeom>
          <a:noFill/>
        </p:spPr>
        <p:txBody>
          <a:bodyPr wrap="square" rtlCol="0">
            <a:spAutoFit/>
          </a:bodyPr>
          <a:lstStyle/>
          <a:p>
            <a:pPr marL="285750" lvl="0" indent="-285750" algn="just">
              <a:spcAft>
                <a:spcPts val="600"/>
              </a:spcAft>
              <a:buFont typeface="Wingdings" panose="05000000000000000000" pitchFamily="2" charset="2"/>
              <a:buChar char="v"/>
            </a:pPr>
            <a:r>
              <a:rPr lang="en-GB" sz="1700" dirty="0">
                <a:effectLst/>
                <a:latin typeface="Arial" panose="020B0604020202020204" pitchFamily="34" charset="0"/>
                <a:ea typeface="Calibri" panose="020F0502020204030204" pitchFamily="34" charset="0"/>
                <a:cs typeface="Mangal" panose="02040503050203030202" pitchFamily="18" charset="0"/>
              </a:rPr>
              <a:t>Auditor may document the work performed on audit trail such that it provides:</a:t>
            </a:r>
            <a:endParaRPr lang="en-IN" sz="17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spcAft>
                <a:spcPts val="600"/>
              </a:spcAft>
              <a:buFont typeface="Wingdings" panose="05000000000000000000" pitchFamily="2" charset="2"/>
              <a:buChar char="§"/>
            </a:pPr>
            <a:r>
              <a:rPr lang="en-GB" sz="1700" dirty="0">
                <a:effectLst/>
                <a:latin typeface="Arial" panose="020B0604020202020204" pitchFamily="34" charset="0"/>
                <a:ea typeface="Calibri" panose="020F0502020204030204" pitchFamily="34" charset="0"/>
                <a:cs typeface="Mangal" panose="02040503050203030202" pitchFamily="18" charset="0"/>
              </a:rPr>
              <a:t>A sufficient and appropriate record of basis for auditor’s reporting under Rule 11(g); and </a:t>
            </a:r>
            <a:endParaRPr lang="en-IN" sz="1700" dirty="0">
              <a:latin typeface="Calibri" panose="020F0502020204030204" pitchFamily="34" charset="0"/>
              <a:ea typeface="Calibri" panose="020F0502020204030204" pitchFamily="34" charset="0"/>
              <a:cs typeface="Mangal" panose="02040503050203030202" pitchFamily="18" charset="0"/>
            </a:endParaRPr>
          </a:p>
          <a:p>
            <a:pPr marL="285750" indent="-285750" algn="just">
              <a:spcAft>
                <a:spcPts val="600"/>
              </a:spcAft>
              <a:buFont typeface="Wingdings" panose="05000000000000000000" pitchFamily="2" charset="2"/>
              <a:buChar char="§"/>
            </a:pPr>
            <a:r>
              <a:rPr lang="en-GB" sz="1700" dirty="0">
                <a:solidFill>
                  <a:srgbClr val="FF0000"/>
                </a:solidFill>
                <a:effectLst/>
                <a:latin typeface="Arial" panose="020B0604020202020204" pitchFamily="34" charset="0"/>
                <a:ea typeface="Calibri" panose="020F0502020204030204" pitchFamily="34" charset="0"/>
                <a:cs typeface="Mangal" panose="02040503050203030202" pitchFamily="18" charset="0"/>
              </a:rPr>
              <a:t>evidence</a:t>
            </a:r>
            <a:r>
              <a:rPr lang="en-GB" sz="1700" dirty="0">
                <a:effectLst/>
                <a:latin typeface="Arial" panose="020B0604020202020204" pitchFamily="34" charset="0"/>
                <a:ea typeface="Calibri" panose="020F0502020204030204" pitchFamily="34" charset="0"/>
                <a:cs typeface="Mangal" panose="02040503050203030202" pitchFamily="18" charset="0"/>
              </a:rPr>
              <a:t> that audit was planned and performed in accordance with this Implementation Guide, applicable Standards on Auditing and applicable legal and regulatory requirements. </a:t>
            </a:r>
            <a:endParaRPr lang="en-IN" sz="17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spcAft>
                <a:spcPts val="600"/>
              </a:spcAft>
              <a:buFont typeface="Wingdings" panose="05000000000000000000" pitchFamily="2" charset="2"/>
              <a:buChar char="v"/>
            </a:pPr>
            <a:r>
              <a:rPr lang="en-GB" sz="1700" dirty="0">
                <a:effectLst/>
                <a:latin typeface="Arial" panose="020B0604020202020204" pitchFamily="34" charset="0"/>
                <a:ea typeface="Calibri" panose="020F0502020204030204" pitchFamily="34" charset="0"/>
                <a:cs typeface="Mangal" panose="02040503050203030202" pitchFamily="18" charset="0"/>
              </a:rPr>
              <a:t>In this regard, auditor may comply with requirements of SA 230, “Audit Documentation” to the extent applicable.</a:t>
            </a:r>
            <a:endParaRPr lang="en-IN" sz="17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1139493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DD8AE-1DEE-4E8A-8543-FFCF6BDC1CE4}"/>
              </a:ext>
            </a:extLst>
          </p:cNvPr>
          <p:cNvSpPr>
            <a:spLocks noGrp="1"/>
          </p:cNvSpPr>
          <p:nvPr>
            <p:ph type="title"/>
          </p:nvPr>
        </p:nvSpPr>
        <p:spPr/>
        <p:txBody>
          <a:bodyPr/>
          <a:lstStyle/>
          <a:p>
            <a:r>
              <a:rPr lang="en-US" dirty="0"/>
              <a:t>Practical Tips</a:t>
            </a:r>
            <a:endParaRPr lang="en-IN" dirty="0"/>
          </a:p>
        </p:txBody>
      </p:sp>
      <p:sp>
        <p:nvSpPr>
          <p:cNvPr id="3" name="Text Placeholder 2">
            <a:extLst>
              <a:ext uri="{FF2B5EF4-FFF2-40B4-BE49-F238E27FC236}">
                <a16:creationId xmlns:a16="http://schemas.microsoft.com/office/drawing/2014/main" id="{2C2775B2-9FED-4A8D-8D03-3818E02E4392}"/>
              </a:ext>
            </a:extLst>
          </p:cNvPr>
          <p:cNvSpPr>
            <a:spLocks noGrp="1"/>
          </p:cNvSpPr>
          <p:nvPr>
            <p:ph type="body" idx="1"/>
          </p:nvPr>
        </p:nvSpPr>
        <p:spPr>
          <a:xfrm>
            <a:off x="386079" y="1047750"/>
            <a:ext cx="8371840" cy="4431983"/>
          </a:xfrm>
        </p:spPr>
        <p:txBody>
          <a:bodyPr/>
          <a:lstStyle/>
          <a:p>
            <a:pPr marL="457200" indent="-457200">
              <a:buAutoNum type="arabicParenR"/>
            </a:pPr>
            <a:r>
              <a:rPr lang="en-US" dirty="0"/>
              <a:t>No accounting entry shall be passed today, relating to </a:t>
            </a:r>
            <a:r>
              <a:rPr lang="en-US" dirty="0">
                <a:solidFill>
                  <a:srgbClr val="FF0000"/>
                </a:solidFill>
              </a:rPr>
              <a:t>past period, reflecting that it is passed in earlier period.</a:t>
            </a:r>
          </a:p>
          <a:p>
            <a:pPr marL="457200" indent="-457200">
              <a:buAutoNum type="arabicParenR"/>
            </a:pPr>
            <a:r>
              <a:rPr lang="en-US" dirty="0">
                <a:solidFill>
                  <a:schemeClr val="tx1"/>
                </a:solidFill>
              </a:rPr>
              <a:t>However, an accounting entry relating to past period can be passed today, reflecting clearly that it is passed today. </a:t>
            </a:r>
          </a:p>
          <a:p>
            <a:pPr marL="457200" indent="-457200">
              <a:buAutoNum type="arabicParenR"/>
            </a:pPr>
            <a:r>
              <a:rPr lang="en-US" dirty="0">
                <a:solidFill>
                  <a:srgbClr val="FF0000"/>
                </a:solidFill>
              </a:rPr>
              <a:t>Rectification entries </a:t>
            </a:r>
            <a:r>
              <a:rPr lang="en-US" dirty="0"/>
              <a:t>to be passed for any mistake in any entry already passed.</a:t>
            </a:r>
          </a:p>
          <a:p>
            <a:pPr marL="457200" indent="-457200">
              <a:buAutoNum type="arabicParenR"/>
            </a:pPr>
            <a:r>
              <a:rPr lang="en-US" dirty="0"/>
              <a:t>If audit trail is not there for </a:t>
            </a:r>
            <a:r>
              <a:rPr lang="en-US" dirty="0">
                <a:solidFill>
                  <a:srgbClr val="FF0000"/>
                </a:solidFill>
              </a:rPr>
              <a:t>part of year</a:t>
            </a:r>
            <a:r>
              <a:rPr lang="en-US" dirty="0"/>
              <a:t>, qualification is mandatory.</a:t>
            </a:r>
          </a:p>
          <a:p>
            <a:r>
              <a:rPr lang="en-US" dirty="0"/>
              <a:t>5) </a:t>
            </a:r>
            <a:r>
              <a:rPr lang="en-US" dirty="0">
                <a:solidFill>
                  <a:srgbClr val="FF0000"/>
                </a:solidFill>
              </a:rPr>
              <a:t>JV</a:t>
            </a:r>
            <a:r>
              <a:rPr lang="en-US" dirty="0"/>
              <a:t> should be passed for </a:t>
            </a:r>
            <a:r>
              <a:rPr lang="en-US" dirty="0">
                <a:solidFill>
                  <a:srgbClr val="FF0000"/>
                </a:solidFill>
              </a:rPr>
              <a:t>changes in opening entries </a:t>
            </a:r>
            <a:r>
              <a:rPr lang="en-US" dirty="0"/>
              <a:t>for next year, if any. </a:t>
            </a:r>
          </a:p>
          <a:p>
            <a:pPr marL="457200" indent="-457200">
              <a:buAutoNum type="arabicParenR"/>
            </a:pPr>
            <a:endParaRPr lang="en-US" dirty="0"/>
          </a:p>
          <a:p>
            <a:pPr marL="457200" indent="-457200">
              <a:buAutoNum type="arabicParenR"/>
            </a:pPr>
            <a:endParaRPr lang="en-IN" dirty="0"/>
          </a:p>
        </p:txBody>
      </p:sp>
    </p:spTree>
    <p:extLst>
      <p:ext uri="{BB962C8B-B14F-4D97-AF65-F5344CB8AC3E}">
        <p14:creationId xmlns:p14="http://schemas.microsoft.com/office/powerpoint/2010/main" val="1443139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A842B-52C8-4A4F-96FE-9459F7A30110}"/>
              </a:ext>
            </a:extLst>
          </p:cNvPr>
          <p:cNvSpPr>
            <a:spLocks noGrp="1"/>
          </p:cNvSpPr>
          <p:nvPr>
            <p:ph type="title"/>
          </p:nvPr>
        </p:nvSpPr>
        <p:spPr/>
        <p:txBody>
          <a:bodyPr/>
          <a:lstStyle/>
          <a:p>
            <a:r>
              <a:rPr lang="en-US" dirty="0">
                <a:solidFill>
                  <a:srgbClr val="FF0000"/>
                </a:solidFill>
              </a:rPr>
              <a:t>Practical Situations</a:t>
            </a:r>
            <a:endParaRPr lang="en-IN" dirty="0">
              <a:solidFill>
                <a:srgbClr val="FF0000"/>
              </a:solidFill>
            </a:endParaRPr>
          </a:p>
        </p:txBody>
      </p:sp>
      <p:sp>
        <p:nvSpPr>
          <p:cNvPr id="3" name="Text Placeholder 2">
            <a:extLst>
              <a:ext uri="{FF2B5EF4-FFF2-40B4-BE49-F238E27FC236}">
                <a16:creationId xmlns:a16="http://schemas.microsoft.com/office/drawing/2014/main" id="{5947D22F-B2A5-4120-B9BE-87D3526D5B8F}"/>
              </a:ext>
            </a:extLst>
          </p:cNvPr>
          <p:cNvSpPr>
            <a:spLocks noGrp="1"/>
          </p:cNvSpPr>
          <p:nvPr>
            <p:ph type="body" idx="1"/>
          </p:nvPr>
        </p:nvSpPr>
        <p:spPr>
          <a:xfrm>
            <a:off x="386079" y="1047750"/>
            <a:ext cx="8371840" cy="2585323"/>
          </a:xfrm>
        </p:spPr>
        <p:txBody>
          <a:bodyPr/>
          <a:lstStyle/>
          <a:p>
            <a:r>
              <a:rPr lang="en-IN" dirty="0"/>
              <a:t>1) Cane management software, must have audit trail : Raw material consumed:  monthly</a:t>
            </a:r>
          </a:p>
          <a:p>
            <a:r>
              <a:rPr lang="en-IN" dirty="0"/>
              <a:t>2) Retail: B2C: Inventory management, must have audit trail :</a:t>
            </a:r>
          </a:p>
          <a:p>
            <a:r>
              <a:rPr lang="en-IN" dirty="0"/>
              <a:t>3) Hospital : Operation management software: HMIS (Hospital management Information system)</a:t>
            </a:r>
          </a:p>
          <a:p>
            <a:r>
              <a:rPr lang="en-IN" dirty="0"/>
              <a:t>4) SAP: Period 13 entries: Adjustment entries</a:t>
            </a:r>
          </a:p>
          <a:p>
            <a:endParaRPr lang="en-IN" dirty="0"/>
          </a:p>
        </p:txBody>
      </p:sp>
    </p:spTree>
    <p:extLst>
      <p:ext uri="{BB962C8B-B14F-4D97-AF65-F5344CB8AC3E}">
        <p14:creationId xmlns:p14="http://schemas.microsoft.com/office/powerpoint/2010/main" val="5549075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5FD28-4D79-4C7B-9E30-3755DCD776DF}"/>
              </a:ext>
            </a:extLst>
          </p:cNvPr>
          <p:cNvSpPr>
            <a:spLocks noGrp="1"/>
          </p:cNvSpPr>
          <p:nvPr>
            <p:ph type="title"/>
          </p:nvPr>
        </p:nvSpPr>
        <p:spPr/>
        <p:txBody>
          <a:bodyPr/>
          <a:lstStyle/>
          <a:p>
            <a:r>
              <a:rPr lang="en-US" dirty="0"/>
              <a:t>Suggestions</a:t>
            </a:r>
            <a:endParaRPr lang="en-IN" dirty="0"/>
          </a:p>
        </p:txBody>
      </p:sp>
      <p:sp>
        <p:nvSpPr>
          <p:cNvPr id="3" name="Text Placeholder 2">
            <a:extLst>
              <a:ext uri="{FF2B5EF4-FFF2-40B4-BE49-F238E27FC236}">
                <a16:creationId xmlns:a16="http://schemas.microsoft.com/office/drawing/2014/main" id="{9DCB62B4-6D5C-41C9-A478-837D4AC9AD84}"/>
              </a:ext>
            </a:extLst>
          </p:cNvPr>
          <p:cNvSpPr>
            <a:spLocks noGrp="1"/>
          </p:cNvSpPr>
          <p:nvPr>
            <p:ph type="body" idx="1"/>
          </p:nvPr>
        </p:nvSpPr>
        <p:spPr>
          <a:xfrm>
            <a:off x="386079" y="1047750"/>
            <a:ext cx="8371840" cy="3385542"/>
          </a:xfrm>
        </p:spPr>
        <p:txBody>
          <a:bodyPr/>
          <a:lstStyle/>
          <a:p>
            <a:r>
              <a:rPr lang="en-US" sz="2800" dirty="0"/>
              <a:t>✓ Ask the client that </a:t>
            </a:r>
            <a:r>
              <a:rPr lang="en-US" sz="2800" dirty="0">
                <a:solidFill>
                  <a:srgbClr val="FF0000"/>
                </a:solidFill>
              </a:rPr>
              <a:t>internal audit/monthly review</a:t>
            </a:r>
            <a:r>
              <a:rPr lang="en-US" sz="2800" dirty="0"/>
              <a:t> is practically mandatory. </a:t>
            </a:r>
          </a:p>
          <a:p>
            <a:r>
              <a:rPr lang="en-US" sz="2800" dirty="0"/>
              <a:t>✓ Do </a:t>
            </a:r>
            <a:r>
              <a:rPr lang="en-US" sz="2800" dirty="0">
                <a:solidFill>
                  <a:srgbClr val="FF0000"/>
                </a:solidFill>
              </a:rPr>
              <a:t>ABC analysis</a:t>
            </a:r>
            <a:r>
              <a:rPr lang="en-US" sz="2800" dirty="0"/>
              <a:t> of your  fees &amp; time involvement.</a:t>
            </a:r>
          </a:p>
          <a:p>
            <a:r>
              <a:rPr lang="en-US" sz="2800" dirty="0"/>
              <a:t>✓ Increase fees substantially, else </a:t>
            </a:r>
            <a:r>
              <a:rPr lang="en-US" sz="2800" dirty="0">
                <a:solidFill>
                  <a:srgbClr val="FF0000"/>
                </a:solidFill>
              </a:rPr>
              <a:t>say 'no'.</a:t>
            </a:r>
            <a:r>
              <a:rPr lang="en-US" sz="2800" dirty="0"/>
              <a:t>  </a:t>
            </a:r>
          </a:p>
          <a:p>
            <a:r>
              <a:rPr lang="en-US" sz="2800" dirty="0"/>
              <a:t>✓ Even if 70% client increases fees, you will gain. </a:t>
            </a:r>
          </a:p>
          <a:p>
            <a:r>
              <a:rPr lang="en-US" sz="2800" dirty="0"/>
              <a:t>✓ Even if </a:t>
            </a:r>
            <a:r>
              <a:rPr lang="en-US" sz="2800" dirty="0">
                <a:solidFill>
                  <a:srgbClr val="FF0000"/>
                </a:solidFill>
              </a:rPr>
              <a:t>30% clients go</a:t>
            </a:r>
            <a:r>
              <a:rPr lang="en-US" sz="2800" dirty="0"/>
              <a:t>, you will gain, as out of this 20% clients will come back with increased fees.</a:t>
            </a:r>
          </a:p>
          <a:p>
            <a:endParaRPr lang="en-IN" dirty="0"/>
          </a:p>
        </p:txBody>
      </p:sp>
    </p:spTree>
    <p:extLst>
      <p:ext uri="{BB962C8B-B14F-4D97-AF65-F5344CB8AC3E}">
        <p14:creationId xmlns:p14="http://schemas.microsoft.com/office/powerpoint/2010/main" val="38512300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Rectangle 3"/>
          <p:cNvSpPr/>
          <p:nvPr/>
        </p:nvSpPr>
        <p:spPr>
          <a:xfrm>
            <a:off x="2" y="890078"/>
            <a:ext cx="8795657" cy="369332"/>
          </a:xfrm>
          <a:prstGeom prst="rect">
            <a:avLst/>
          </a:prstGeom>
        </p:spPr>
        <p:txBody>
          <a:bodyPr wrap="square">
            <a:spAutoFit/>
          </a:bodyPr>
          <a:lstStyle/>
          <a:p>
            <a:pPr marL="800100" lvl="1" indent="-342900" algn="just">
              <a:spcAft>
                <a:spcPts val="600"/>
              </a:spcAft>
              <a:buClr>
                <a:srgbClr val="92D050"/>
              </a:buClr>
              <a:buFont typeface="Wingdings" pitchFamily="2" charset="2"/>
              <a:buChar char="Ø"/>
            </a:pPr>
            <a:endParaRPr lang="en-IN" sz="1800" dirty="0">
              <a:solidFill>
                <a:schemeClr val="tx1"/>
              </a:solidFill>
              <a:latin typeface="Gill Sans MT" pitchFamily="34" charset="0"/>
              <a:cs typeface="Times New Roman" panose="02020603050405020304" pitchFamily="18" charset="0"/>
            </a:endParaRPr>
          </a:p>
        </p:txBody>
      </p:sp>
      <p:sp>
        <p:nvSpPr>
          <p:cNvPr id="3" name="Rectangle 2"/>
          <p:cNvSpPr/>
          <p:nvPr/>
        </p:nvSpPr>
        <p:spPr>
          <a:xfrm>
            <a:off x="2133600" y="1581150"/>
            <a:ext cx="4953000" cy="523220"/>
          </a:xfrm>
          <a:prstGeom prst="rect">
            <a:avLst/>
          </a:prstGeom>
        </p:spPr>
        <p:txBody>
          <a:bodyPr wrap="square">
            <a:spAutoFit/>
          </a:bodyPr>
          <a:lstStyle/>
          <a:p>
            <a:pPr algn="ctr"/>
            <a:r>
              <a:rPr lang="en" sz="2800" b="1" dirty="0">
                <a:solidFill>
                  <a:srgbClr val="FFC000"/>
                </a:solidFill>
                <a:latin typeface="Gill Sans MT" pitchFamily="34" charset="0"/>
              </a:rPr>
              <a:t>THANKS </a:t>
            </a:r>
          </a:p>
        </p:txBody>
      </p:sp>
      <p:sp>
        <p:nvSpPr>
          <p:cNvPr id="7" name="TextBox 6"/>
          <p:cNvSpPr txBox="1"/>
          <p:nvPr/>
        </p:nvSpPr>
        <p:spPr>
          <a:xfrm>
            <a:off x="76200" y="4705350"/>
            <a:ext cx="1447800" cy="369332"/>
          </a:xfrm>
          <a:prstGeom prst="rect">
            <a:avLst/>
          </a:prstGeom>
          <a:solidFill>
            <a:schemeClr val="tx2"/>
          </a:solidFill>
        </p:spPr>
        <p:txBody>
          <a:bodyPr wrap="square" rtlCol="0">
            <a:spAutoFit/>
          </a:bodyPr>
          <a:lstStyle/>
          <a:p>
            <a:endParaRPr lang="en-IN" dirty="0"/>
          </a:p>
        </p:txBody>
      </p:sp>
    </p:spTree>
    <p:extLst>
      <p:ext uri="{BB962C8B-B14F-4D97-AF65-F5344CB8AC3E}">
        <p14:creationId xmlns:p14="http://schemas.microsoft.com/office/powerpoint/2010/main" val="802450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0E50-82E8-4F9D-9FBE-908EB099DDF6}"/>
              </a:ext>
            </a:extLst>
          </p:cNvPr>
          <p:cNvSpPr>
            <a:spLocks noGrp="1"/>
          </p:cNvSpPr>
          <p:nvPr>
            <p:ph type="title"/>
          </p:nvPr>
        </p:nvSpPr>
        <p:spPr>
          <a:xfrm>
            <a:off x="444500" y="189547"/>
            <a:ext cx="8255000" cy="738664"/>
          </a:xfrm>
        </p:spPr>
        <p:txBody>
          <a:bodyPr/>
          <a:lstStyle/>
          <a:p>
            <a:r>
              <a:rPr lang="en-US" dirty="0"/>
              <a:t>Section 128: Books of account, etc., to be kept by company</a:t>
            </a:r>
            <a:endParaRPr lang="en-IN" dirty="0"/>
          </a:p>
        </p:txBody>
      </p:sp>
      <p:sp>
        <p:nvSpPr>
          <p:cNvPr id="3" name="Text Placeholder 2">
            <a:extLst>
              <a:ext uri="{FF2B5EF4-FFF2-40B4-BE49-F238E27FC236}">
                <a16:creationId xmlns:a16="http://schemas.microsoft.com/office/drawing/2014/main" id="{2BB7936E-D2BF-4D15-AF38-69F7D059B28E}"/>
              </a:ext>
            </a:extLst>
          </p:cNvPr>
          <p:cNvSpPr>
            <a:spLocks noGrp="1"/>
          </p:cNvSpPr>
          <p:nvPr>
            <p:ph type="body" idx="1"/>
          </p:nvPr>
        </p:nvSpPr>
        <p:spPr>
          <a:xfrm>
            <a:off x="386079" y="1047750"/>
            <a:ext cx="8371840" cy="4062651"/>
          </a:xfrm>
        </p:spPr>
        <p:txBody>
          <a:bodyPr/>
          <a:lstStyle/>
          <a:p>
            <a:r>
              <a:rPr lang="en-US" dirty="0"/>
              <a:t>(</a:t>
            </a:r>
            <a:r>
              <a:rPr lang="en-US" i="1" dirty="0"/>
              <a:t>1</a:t>
            </a:r>
            <a:r>
              <a:rPr lang="en-US" dirty="0"/>
              <a:t>) Every company  shall prepare and keep at its registered office </a:t>
            </a:r>
            <a:r>
              <a:rPr lang="en-US" dirty="0">
                <a:solidFill>
                  <a:srgbClr val="FF0000"/>
                </a:solidFill>
              </a:rPr>
              <a:t>books of account</a:t>
            </a:r>
            <a:r>
              <a:rPr lang="en-US" dirty="0"/>
              <a:t>  and other relevant books and papers  and financial statement  for every financial year  which give a </a:t>
            </a:r>
            <a:r>
              <a:rPr lang="en-US" u="sng" dirty="0">
                <a:solidFill>
                  <a:srgbClr val="FF0000"/>
                </a:solidFill>
              </a:rPr>
              <a:t>true and fair view of the state of the affairs</a:t>
            </a:r>
            <a:r>
              <a:rPr lang="en-US" dirty="0"/>
              <a:t> of the company, including that of its branch office  or offices, if any, and explain the transactions effected both at the registered office and its branches and such books shall be kept on accrual basis and according to the double entry system of accounting:</a:t>
            </a:r>
          </a:p>
          <a:p>
            <a:br>
              <a:rPr lang="en-US" dirty="0"/>
            </a:br>
            <a:endParaRPr lang="en-IN" dirty="0"/>
          </a:p>
        </p:txBody>
      </p:sp>
    </p:spTree>
    <p:extLst>
      <p:ext uri="{BB962C8B-B14F-4D97-AF65-F5344CB8AC3E}">
        <p14:creationId xmlns:p14="http://schemas.microsoft.com/office/powerpoint/2010/main" val="3996196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2794F-AFFF-4B48-ABAB-B0EA87A63F60}"/>
              </a:ext>
            </a:extLst>
          </p:cNvPr>
          <p:cNvSpPr>
            <a:spLocks noGrp="1"/>
          </p:cNvSpPr>
          <p:nvPr>
            <p:ph type="title"/>
          </p:nvPr>
        </p:nvSpPr>
        <p:spPr/>
        <p:txBody>
          <a:bodyPr/>
          <a:lstStyle/>
          <a:p>
            <a:endParaRPr lang="en-IN"/>
          </a:p>
        </p:txBody>
      </p:sp>
      <p:sp>
        <p:nvSpPr>
          <p:cNvPr id="3" name="Text Placeholder 2">
            <a:extLst>
              <a:ext uri="{FF2B5EF4-FFF2-40B4-BE49-F238E27FC236}">
                <a16:creationId xmlns:a16="http://schemas.microsoft.com/office/drawing/2014/main" id="{FABF2A7F-96E6-4F8A-BD9E-478E252A666A}"/>
              </a:ext>
            </a:extLst>
          </p:cNvPr>
          <p:cNvSpPr>
            <a:spLocks noGrp="1"/>
          </p:cNvSpPr>
          <p:nvPr>
            <p:ph type="body" idx="1"/>
          </p:nvPr>
        </p:nvSpPr>
        <p:spPr>
          <a:xfrm>
            <a:off x="386079" y="1047750"/>
            <a:ext cx="8371840" cy="3693319"/>
          </a:xfrm>
        </p:spPr>
        <p:txBody>
          <a:bodyPr/>
          <a:lstStyle/>
          <a:p>
            <a:r>
              <a:rPr lang="en-US" b="1" dirty="0"/>
              <a:t>Provided</a:t>
            </a:r>
            <a:r>
              <a:rPr lang="en-US" dirty="0"/>
              <a:t> that all or any of the books of account aforesaid and other relevant papers may be kept at such other place in India as the Board of Directors may decide and where such a decision is taken, the company shall, within seven days thereof, file with the Registrar a notice in writing giving the full address of that other place:</a:t>
            </a:r>
          </a:p>
          <a:p>
            <a:r>
              <a:rPr lang="en-US" b="1" u="sng" dirty="0"/>
              <a:t>Provided further</a:t>
            </a:r>
            <a:r>
              <a:rPr lang="en-US" dirty="0"/>
              <a:t> that the company may keep such books of account or other relevant papers in </a:t>
            </a:r>
            <a:r>
              <a:rPr lang="en-US" u="sng" dirty="0">
                <a:solidFill>
                  <a:srgbClr val="FF0000"/>
                </a:solidFill>
              </a:rPr>
              <a:t>electronic mode in such manner as may be prescribed.</a:t>
            </a:r>
          </a:p>
          <a:p>
            <a:endParaRPr lang="en-IN" dirty="0"/>
          </a:p>
        </p:txBody>
      </p:sp>
    </p:spTree>
    <p:extLst>
      <p:ext uri="{BB962C8B-B14F-4D97-AF65-F5344CB8AC3E}">
        <p14:creationId xmlns:p14="http://schemas.microsoft.com/office/powerpoint/2010/main" val="3674235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40F1E-1252-4F0A-BC5F-A0DB5D149C1E}"/>
              </a:ext>
            </a:extLst>
          </p:cNvPr>
          <p:cNvSpPr>
            <a:spLocks noGrp="1"/>
          </p:cNvSpPr>
          <p:nvPr>
            <p:ph type="title"/>
          </p:nvPr>
        </p:nvSpPr>
        <p:spPr/>
        <p:txBody>
          <a:bodyPr/>
          <a:lstStyle/>
          <a:p>
            <a:endParaRPr lang="en-IN"/>
          </a:p>
        </p:txBody>
      </p:sp>
      <p:sp>
        <p:nvSpPr>
          <p:cNvPr id="3" name="Text Placeholder 2">
            <a:extLst>
              <a:ext uri="{FF2B5EF4-FFF2-40B4-BE49-F238E27FC236}">
                <a16:creationId xmlns:a16="http://schemas.microsoft.com/office/drawing/2014/main" id="{108995EB-19F3-4423-9559-5D52723DFB13}"/>
              </a:ext>
            </a:extLst>
          </p:cNvPr>
          <p:cNvSpPr>
            <a:spLocks noGrp="1"/>
          </p:cNvSpPr>
          <p:nvPr>
            <p:ph type="body" idx="1"/>
          </p:nvPr>
        </p:nvSpPr>
        <p:spPr>
          <a:xfrm>
            <a:off x="386079" y="1047750"/>
            <a:ext cx="8371840" cy="3323987"/>
          </a:xfrm>
        </p:spPr>
        <p:txBody>
          <a:bodyPr/>
          <a:lstStyle/>
          <a:p>
            <a:r>
              <a:rPr lang="en-US" dirty="0"/>
              <a:t>(6) If the managing director, the whole-time director in charge of finance, the Chief Financial Officer or any other person of a company charged by the Board with the duty of complying with the provisions of </a:t>
            </a:r>
            <a:r>
              <a:rPr lang="en-US" b="1" dirty="0">
                <a:solidFill>
                  <a:srgbClr val="FF0000"/>
                </a:solidFill>
              </a:rPr>
              <a:t>this section</a:t>
            </a:r>
            <a:r>
              <a:rPr lang="en-US" dirty="0"/>
              <a:t>, contravenes such provisions, such managing director, whole-time director in charge of finance, Chief Financial officer or such other person of the company shall be punishable with </a:t>
            </a:r>
            <a:r>
              <a:rPr lang="en-US" dirty="0">
                <a:solidFill>
                  <a:srgbClr val="FF0000"/>
                </a:solidFill>
              </a:rPr>
              <a:t>fine </a:t>
            </a:r>
            <a:r>
              <a:rPr lang="en-US" dirty="0"/>
              <a:t>which shall not be less than </a:t>
            </a:r>
            <a:r>
              <a:rPr lang="en-US" dirty="0">
                <a:solidFill>
                  <a:srgbClr val="FF0000"/>
                </a:solidFill>
              </a:rPr>
              <a:t>fifty thousand rupees but which may extend to five lakh rupees</a:t>
            </a:r>
            <a:r>
              <a:rPr lang="en-US" dirty="0"/>
              <a:t>.</a:t>
            </a:r>
            <a:endParaRPr lang="en-IN" dirty="0"/>
          </a:p>
        </p:txBody>
      </p:sp>
    </p:spTree>
    <p:extLst>
      <p:ext uri="{BB962C8B-B14F-4D97-AF65-F5344CB8AC3E}">
        <p14:creationId xmlns:p14="http://schemas.microsoft.com/office/powerpoint/2010/main" val="877496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67685-C12D-4E26-9860-D1E6D3C404DB}"/>
              </a:ext>
            </a:extLst>
          </p:cNvPr>
          <p:cNvSpPr>
            <a:spLocks noGrp="1"/>
          </p:cNvSpPr>
          <p:nvPr>
            <p:ph type="title"/>
          </p:nvPr>
        </p:nvSpPr>
        <p:spPr>
          <a:xfrm>
            <a:off x="444500" y="189547"/>
            <a:ext cx="8255000" cy="738664"/>
          </a:xfrm>
        </p:spPr>
        <p:txBody>
          <a:bodyPr/>
          <a:lstStyle/>
          <a:p>
            <a:r>
              <a:rPr lang="en-US" dirty="0"/>
              <a:t>9.1.3-Companies (Accounts) Rules,2014</a:t>
            </a:r>
            <a:br>
              <a:rPr lang="en-US" dirty="0"/>
            </a:br>
            <a:endParaRPr lang="en-IN" dirty="0"/>
          </a:p>
        </p:txBody>
      </p:sp>
      <p:sp>
        <p:nvSpPr>
          <p:cNvPr id="3" name="Text Placeholder 2">
            <a:extLst>
              <a:ext uri="{FF2B5EF4-FFF2-40B4-BE49-F238E27FC236}">
                <a16:creationId xmlns:a16="http://schemas.microsoft.com/office/drawing/2014/main" id="{0213B2FD-2355-4143-8CE2-7402D553DE3A}"/>
              </a:ext>
            </a:extLst>
          </p:cNvPr>
          <p:cNvSpPr>
            <a:spLocks noGrp="1"/>
          </p:cNvSpPr>
          <p:nvPr>
            <p:ph type="body" idx="1"/>
          </p:nvPr>
        </p:nvSpPr>
        <p:spPr>
          <a:xfrm>
            <a:off x="386079" y="1047750"/>
            <a:ext cx="8371840" cy="4247317"/>
          </a:xfrm>
        </p:spPr>
        <p:txBody>
          <a:bodyPr/>
          <a:lstStyle/>
          <a:p>
            <a:r>
              <a:rPr lang="en-US" dirty="0"/>
              <a:t>3. Manner of books of account to be kept in electronic mode.-</a:t>
            </a:r>
          </a:p>
          <a:p>
            <a:r>
              <a:rPr lang="en-US" dirty="0"/>
              <a:t>(1) </a:t>
            </a:r>
            <a:r>
              <a:rPr lang="en-US" sz="2000" dirty="0"/>
              <a:t>The books of account and other relevant books and papers maintained in electronic mode shall remain accessible in India, at all times accessible in India so as to be usable for subsequent reference.</a:t>
            </a:r>
          </a:p>
          <a:p>
            <a:r>
              <a:rPr lang="en-US" sz="2000" u="sng" dirty="0"/>
              <a:t>Provided</a:t>
            </a:r>
            <a:r>
              <a:rPr lang="en-US" sz="2000" dirty="0"/>
              <a:t> that for the financial year commencing on or after the 1st day of April, 2023, every company which uses </a:t>
            </a:r>
            <a:r>
              <a:rPr lang="en-US" sz="2000" u="sng" dirty="0">
                <a:solidFill>
                  <a:srgbClr val="FF0000"/>
                </a:solidFill>
              </a:rPr>
              <a:t>accounting software </a:t>
            </a:r>
            <a:r>
              <a:rPr lang="en-US" sz="2000" dirty="0"/>
              <a:t>for maintaining its books of account, shall use only such accounting software which has a feature of </a:t>
            </a:r>
            <a:r>
              <a:rPr lang="en-US" sz="2000" u="sng" dirty="0">
                <a:solidFill>
                  <a:srgbClr val="FF0000"/>
                </a:solidFill>
              </a:rPr>
              <a:t>recording audit trail</a:t>
            </a:r>
            <a:r>
              <a:rPr lang="en-US" sz="2000" dirty="0">
                <a:solidFill>
                  <a:srgbClr val="FF0000"/>
                </a:solidFill>
              </a:rPr>
              <a:t> </a:t>
            </a:r>
            <a:r>
              <a:rPr lang="en-US" sz="2000" dirty="0"/>
              <a:t>of each and every transaction, creating an edit log of each change made in books of account along with the date when such changes were made and ensuring that the audit trail cannot be disabled.</a:t>
            </a:r>
          </a:p>
          <a:p>
            <a:endParaRPr lang="en-US" dirty="0"/>
          </a:p>
          <a:p>
            <a:endParaRPr lang="en-IN" dirty="0"/>
          </a:p>
        </p:txBody>
      </p:sp>
    </p:spTree>
    <p:extLst>
      <p:ext uri="{BB962C8B-B14F-4D97-AF65-F5344CB8AC3E}">
        <p14:creationId xmlns:p14="http://schemas.microsoft.com/office/powerpoint/2010/main" val="3642063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689" y="1809750"/>
            <a:ext cx="8577940" cy="369332"/>
          </a:xfrm>
          <a:prstGeom prst="rect">
            <a:avLst/>
          </a:prstGeom>
        </p:spPr>
        <p:txBody>
          <a:bodyPr wrap="square">
            <a:spAutoFit/>
          </a:bodyPr>
          <a:lstStyle/>
          <a:p>
            <a:pPr algn="just" eaLnBrk="1" hangingPunct="1">
              <a:lnSpc>
                <a:spcPct val="90000"/>
              </a:lnSpc>
            </a:pPr>
            <a:r>
              <a:rPr lang="en-US" altLang="en-US" sz="2000" dirty="0">
                <a:latin typeface="Calisto MT" panose="02040603050505030304" pitchFamily="18" charset="0"/>
              </a:rPr>
              <a:t>		</a:t>
            </a:r>
          </a:p>
        </p:txBody>
      </p:sp>
      <p:sp>
        <p:nvSpPr>
          <p:cNvPr id="10" name="Rectangle 9"/>
          <p:cNvSpPr/>
          <p:nvPr/>
        </p:nvSpPr>
        <p:spPr>
          <a:xfrm>
            <a:off x="76200" y="235863"/>
            <a:ext cx="8458200" cy="461665"/>
          </a:xfrm>
          <a:prstGeom prst="rect">
            <a:avLst/>
          </a:prstGeom>
        </p:spPr>
        <p:txBody>
          <a:bodyPr wrap="square">
            <a:spAutoFit/>
          </a:bodyPr>
          <a:lstStyle/>
          <a:p>
            <a:pPr marL="12700" algn="ctr">
              <a:spcBef>
                <a:spcPts val="100"/>
              </a:spcBef>
            </a:pPr>
            <a:r>
              <a:rPr lang="en-US" sz="2400" b="1" dirty="0">
                <a:latin typeface="Trebuchet MS" panose="020B0603020202020204" pitchFamily="34" charset="0"/>
              </a:rPr>
              <a:t>Requirement for Auditors</a:t>
            </a:r>
            <a:endParaRPr lang="en-IN" sz="2400" b="1" dirty="0">
              <a:latin typeface="Trebuchet MS" panose="020B0603020202020204" pitchFamily="34" charset="0"/>
            </a:endParaRPr>
          </a:p>
        </p:txBody>
      </p:sp>
      <p:sp>
        <p:nvSpPr>
          <p:cNvPr id="11" name="Slide Number Placeholder 1"/>
          <p:cNvSpPr>
            <a:spLocks noGrp="1"/>
          </p:cNvSpPr>
          <p:nvPr>
            <p:ph type="sldNum" sz="quarter" idx="7"/>
          </p:nvPr>
        </p:nvSpPr>
        <p:spPr/>
        <p:txBody>
          <a:bodyPr/>
          <a:lstStyle/>
          <a:p>
            <a:pPr marL="0" lvl="0" indent="0" algn="r" rtl="0">
              <a:lnSpc>
                <a:spcPts val="2000"/>
              </a:lnSpc>
              <a:spcBef>
                <a:spcPts val="300"/>
              </a:spcBef>
              <a:buNone/>
            </a:pPr>
            <a:fld id="{00000000-1234-1234-1234-123412341234}" type="slidenum">
              <a:rPr lang="en" sz="1600" smtClean="0">
                <a:latin typeface="Gill Sans MT" pitchFamily="34" charset="0"/>
              </a:rPr>
              <a:pPr marL="0" lvl="0" indent="0" algn="r" rtl="0">
                <a:lnSpc>
                  <a:spcPts val="2000"/>
                </a:lnSpc>
                <a:spcBef>
                  <a:spcPts val="300"/>
                </a:spcBef>
                <a:buNone/>
              </a:pPr>
              <a:t>9</a:t>
            </a:fld>
            <a:endParaRPr lang="en" sz="1600" dirty="0">
              <a:latin typeface="Gill Sans MT" pitchFamily="34" charset="0"/>
            </a:endParaRPr>
          </a:p>
        </p:txBody>
      </p:sp>
      <p:sp>
        <p:nvSpPr>
          <p:cNvPr id="7" name="TextBox 6"/>
          <p:cNvSpPr txBox="1"/>
          <p:nvPr/>
        </p:nvSpPr>
        <p:spPr>
          <a:xfrm>
            <a:off x="76200" y="4705350"/>
            <a:ext cx="1447800" cy="369332"/>
          </a:xfrm>
          <a:prstGeom prst="rect">
            <a:avLst/>
          </a:prstGeom>
          <a:solidFill>
            <a:schemeClr val="bg1"/>
          </a:solidFill>
        </p:spPr>
        <p:txBody>
          <a:bodyPr wrap="square" rtlCol="0">
            <a:spAutoFit/>
          </a:bodyPr>
          <a:lstStyle/>
          <a:p>
            <a:endParaRPr lang="en-IN" dirty="0"/>
          </a:p>
        </p:txBody>
      </p:sp>
      <p:sp>
        <p:nvSpPr>
          <p:cNvPr id="2" name="TextBox 1">
            <a:extLst>
              <a:ext uri="{FF2B5EF4-FFF2-40B4-BE49-F238E27FC236}">
                <a16:creationId xmlns:a16="http://schemas.microsoft.com/office/drawing/2014/main" id="{F9CDCC95-1EEE-8ACD-2DB5-6757D1468C4E}"/>
              </a:ext>
            </a:extLst>
          </p:cNvPr>
          <p:cNvSpPr txBox="1"/>
          <p:nvPr/>
        </p:nvSpPr>
        <p:spPr>
          <a:xfrm>
            <a:off x="685800" y="971550"/>
            <a:ext cx="7924800" cy="3801041"/>
          </a:xfrm>
          <a:prstGeom prst="rect">
            <a:avLst/>
          </a:prstGeom>
          <a:noFill/>
        </p:spPr>
        <p:txBody>
          <a:bodyPr wrap="square" rtlCol="0">
            <a:spAutoFit/>
          </a:bodyPr>
          <a:lstStyle/>
          <a:p>
            <a:pPr marL="285750" lvl="0" indent="-285750" algn="just">
              <a:spcBef>
                <a:spcPts val="600"/>
              </a:spcBef>
              <a:spcAft>
                <a:spcPts val="800"/>
              </a:spcAft>
              <a:buFont typeface="Wingdings" panose="05000000000000000000" pitchFamily="2" charset="2"/>
              <a:buChar char="Ø"/>
            </a:pPr>
            <a:r>
              <a:rPr lang="en-GB" sz="1400" dirty="0">
                <a:effectLst/>
                <a:latin typeface="Arial" panose="020B0604020202020204" pitchFamily="34" charset="0"/>
                <a:ea typeface="Calibri" panose="020F0502020204030204" pitchFamily="34" charset="0"/>
                <a:cs typeface="Arial" panose="020B0604020202020204" pitchFamily="34" charset="0"/>
              </a:rPr>
              <a:t>Section 143(3) of Companies Act, 2013 </a:t>
            </a:r>
            <a:r>
              <a:rPr lang="en-GB" sz="1400" b="1" dirty="0">
                <a:effectLst/>
                <a:latin typeface="Arial" panose="020B0604020202020204" pitchFamily="34" charset="0"/>
                <a:ea typeface="Calibri" panose="020F0502020204030204" pitchFamily="34" charset="0"/>
                <a:cs typeface="Arial" panose="020B0604020202020204" pitchFamily="34" charset="0"/>
              </a:rPr>
              <a:t>(“the Act”)</a:t>
            </a:r>
            <a:r>
              <a:rPr lang="en-GB" sz="1400" dirty="0">
                <a:effectLst/>
                <a:latin typeface="Arial" panose="020B0604020202020204" pitchFamily="34" charset="0"/>
                <a:ea typeface="Calibri" panose="020F0502020204030204" pitchFamily="34" charset="0"/>
                <a:cs typeface="Arial" panose="020B0604020202020204" pitchFamily="34" charset="0"/>
              </a:rPr>
              <a:t> provides various matters on which auditors are required to report. Clause (j) of Section 143(3) states that auditor’s report shall also state </a:t>
            </a:r>
            <a:r>
              <a:rPr lang="en-GB" sz="1400" dirty="0">
                <a:solidFill>
                  <a:srgbClr val="FF0000"/>
                </a:solidFill>
                <a:effectLst/>
                <a:latin typeface="Arial" panose="020B0604020202020204" pitchFamily="34" charset="0"/>
                <a:ea typeface="Calibri" panose="020F0502020204030204" pitchFamily="34" charset="0"/>
                <a:cs typeface="Arial" panose="020B0604020202020204" pitchFamily="34" charset="0"/>
              </a:rPr>
              <a:t>such other matters </a:t>
            </a:r>
            <a:r>
              <a:rPr lang="en-GB" sz="1400" dirty="0">
                <a:effectLst/>
                <a:latin typeface="Arial" panose="020B0604020202020204" pitchFamily="34" charset="0"/>
                <a:ea typeface="Calibri" panose="020F0502020204030204" pitchFamily="34" charset="0"/>
                <a:cs typeface="Arial" panose="020B0604020202020204" pitchFamily="34" charset="0"/>
              </a:rPr>
              <a:t>as may be </a:t>
            </a:r>
            <a:r>
              <a:rPr lang="en-GB" sz="1400" dirty="0">
                <a:solidFill>
                  <a:srgbClr val="FF0000"/>
                </a:solidFill>
                <a:effectLst/>
                <a:latin typeface="Arial" panose="020B0604020202020204" pitchFamily="34" charset="0"/>
                <a:ea typeface="Calibri" panose="020F0502020204030204" pitchFamily="34" charset="0"/>
                <a:cs typeface="Arial" panose="020B0604020202020204" pitchFamily="34" charset="0"/>
              </a:rPr>
              <a:t>prescribed</a:t>
            </a:r>
            <a:r>
              <a:rPr lang="en-GB" sz="1400" dirty="0">
                <a:effectLst/>
                <a:latin typeface="Arial" panose="020B0604020202020204" pitchFamily="34" charset="0"/>
                <a:ea typeface="Calibri" panose="020F0502020204030204" pitchFamily="34" charset="0"/>
                <a:cs typeface="Arial" panose="020B0604020202020204" pitchFamily="34" charset="0"/>
              </a:rPr>
              <a:t>. These matters are prescribed under Rule 11 of the Companies (Audit and Auditors) Rules, 2014. </a:t>
            </a:r>
          </a:p>
          <a:p>
            <a:pPr marL="285750" indent="-285750" algn="just">
              <a:spcBef>
                <a:spcPts val="600"/>
              </a:spcBef>
              <a:spcAft>
                <a:spcPts val="800"/>
              </a:spcAft>
              <a:buFont typeface="Wingdings" panose="05000000000000000000" pitchFamily="2" charset="2"/>
              <a:buChar char="Ø"/>
            </a:pPr>
            <a:r>
              <a:rPr lang="en-GB" sz="1400" dirty="0">
                <a:effectLst/>
                <a:latin typeface="Arial" panose="020B0604020202020204" pitchFamily="34" charset="0"/>
                <a:ea typeface="Calibri" panose="020F0502020204030204" pitchFamily="34" charset="0"/>
                <a:cs typeface="Arial" panose="020B0604020202020204" pitchFamily="34" charset="0"/>
              </a:rPr>
              <a:t>MCA vide its notification dated March 24, 2021 has issued ‘Companies (Audit and Auditors) Amendment Rules, 2021’ (“</a:t>
            </a:r>
            <a:r>
              <a:rPr lang="en-GB" sz="1400" b="1" dirty="0">
                <a:effectLst/>
                <a:latin typeface="Arial" panose="020B0604020202020204" pitchFamily="34" charset="0"/>
                <a:ea typeface="Calibri" panose="020F0502020204030204" pitchFamily="34" charset="0"/>
                <a:cs typeface="Arial" panose="020B0604020202020204" pitchFamily="34" charset="0"/>
              </a:rPr>
              <a:t>Audit Rules”</a:t>
            </a:r>
            <a:r>
              <a:rPr lang="en-GB" sz="1400" dirty="0">
                <a:effectLst/>
                <a:latin typeface="Arial" panose="020B0604020202020204" pitchFamily="34" charset="0"/>
                <a:ea typeface="Calibri" panose="020F0502020204030204" pitchFamily="34" charset="0"/>
                <a:cs typeface="Arial" panose="020B0604020202020204" pitchFamily="34" charset="0"/>
              </a:rPr>
              <a:t>)</a:t>
            </a:r>
          </a:p>
          <a:p>
            <a:pPr marL="285750" indent="-285750" algn="just">
              <a:spcBef>
                <a:spcPts val="600"/>
              </a:spcBef>
              <a:spcAft>
                <a:spcPts val="800"/>
              </a:spcAft>
              <a:buFont typeface="Wingdings" panose="05000000000000000000" pitchFamily="2" charset="2"/>
              <a:buChar char="Ø"/>
            </a:pPr>
            <a:r>
              <a:rPr lang="en-GB" sz="1400" dirty="0">
                <a:latin typeface="Arial" panose="020B0604020202020204" pitchFamily="34" charset="0"/>
                <a:ea typeface="Calibri" panose="020F0502020204030204" pitchFamily="34" charset="0"/>
                <a:cs typeface="Arial" panose="020B0604020202020204" pitchFamily="34" charset="0"/>
              </a:rPr>
              <a:t>Audit rules have </a:t>
            </a:r>
            <a:r>
              <a:rPr lang="en-GB" sz="1400" dirty="0">
                <a:effectLst/>
                <a:latin typeface="Arial" panose="020B0604020202020204" pitchFamily="34" charset="0"/>
                <a:ea typeface="Calibri" panose="020F0502020204030204" pitchFamily="34" charset="0"/>
                <a:cs typeface="Arial" panose="020B0604020202020204" pitchFamily="34" charset="0"/>
              </a:rPr>
              <a:t>introduced new Rule 11(g) in Companies (Audit and Auditors) Rules, 2014</a:t>
            </a:r>
          </a:p>
          <a:p>
            <a:pPr marL="285750" indent="-285750" algn="just">
              <a:spcBef>
                <a:spcPts val="600"/>
              </a:spcBef>
              <a:spcAft>
                <a:spcPts val="800"/>
              </a:spcAft>
              <a:buFont typeface="Wingdings" panose="05000000000000000000" pitchFamily="2" charset="2"/>
              <a:buChar char="Ø"/>
            </a:pPr>
            <a:r>
              <a:rPr lang="en-GB" sz="1200" b="1" u="sng" dirty="0">
                <a:solidFill>
                  <a:srgbClr val="FF0000"/>
                </a:solidFill>
                <a:latin typeface="Arial" panose="020B0604020202020204" pitchFamily="34" charset="0"/>
                <a:ea typeface="Calibri" panose="020F0502020204030204" pitchFamily="34" charset="0"/>
                <a:cs typeface="Arial" panose="020B0604020202020204" pitchFamily="34" charset="0"/>
              </a:rPr>
              <a:t>Sec</a:t>
            </a:r>
            <a:r>
              <a:rPr lang="en-US" sz="1200" b="1" u="sng" dirty="0">
                <a:solidFill>
                  <a:srgbClr val="FF0000"/>
                </a:solidFill>
                <a:latin typeface="Arial" panose="020B0604020202020204" pitchFamily="34" charset="0"/>
                <a:ea typeface="Calibri" panose="020F0502020204030204" pitchFamily="34" charset="0"/>
                <a:cs typeface="Arial" panose="020B0604020202020204" pitchFamily="34" charset="0"/>
              </a:rPr>
              <a:t> 450: Punishment where no specific penalty or punishment is provided:</a:t>
            </a:r>
            <a:r>
              <a:rPr lang="en-US" sz="1200" b="1" dirty="0">
                <a:latin typeface="Arial" panose="020B0604020202020204" pitchFamily="34" charset="0"/>
                <a:ea typeface="Calibri" panose="020F0502020204030204" pitchFamily="34" charset="0"/>
                <a:cs typeface="Arial" panose="020B0604020202020204" pitchFamily="34" charset="0"/>
              </a:rPr>
              <a:t> If a company or any officer of a company or any other person contravenes any of the provisions of this Act or the rules made thereunder, or any condition, limitation or restriction subject to which any approval, sanction, consent, confirmation, recognition, direction or exemption in relation to any matter has been accorded, given or granted, and for which no penalty or punishment is provided elsewhere in this Act, the company and every officer of the company who is in default or such other person shall be punishable with </a:t>
            </a:r>
            <a:r>
              <a:rPr lang="en-US" sz="1200" b="1" dirty="0">
                <a:solidFill>
                  <a:srgbClr val="FF0000"/>
                </a:solidFill>
                <a:latin typeface="Arial" panose="020B0604020202020204" pitchFamily="34" charset="0"/>
                <a:ea typeface="Calibri" panose="020F0502020204030204" pitchFamily="34" charset="0"/>
                <a:cs typeface="Arial" panose="020B0604020202020204" pitchFamily="34" charset="0"/>
              </a:rPr>
              <a:t>fine</a:t>
            </a:r>
            <a:r>
              <a:rPr lang="en-US" sz="1200" b="1" dirty="0">
                <a:latin typeface="Arial" panose="020B0604020202020204" pitchFamily="34" charset="0"/>
                <a:ea typeface="Calibri" panose="020F0502020204030204" pitchFamily="34" charset="0"/>
                <a:cs typeface="Arial" panose="020B0604020202020204" pitchFamily="34" charset="0"/>
              </a:rPr>
              <a:t> which may extend to </a:t>
            </a:r>
            <a:r>
              <a:rPr lang="en-US" sz="1200" b="1" dirty="0">
                <a:solidFill>
                  <a:srgbClr val="FF0000"/>
                </a:solidFill>
                <a:latin typeface="Arial" panose="020B0604020202020204" pitchFamily="34" charset="0"/>
                <a:ea typeface="Calibri" panose="020F0502020204030204" pitchFamily="34" charset="0"/>
                <a:cs typeface="Arial" panose="020B0604020202020204" pitchFamily="34" charset="0"/>
              </a:rPr>
              <a:t>ten thousand rupees</a:t>
            </a:r>
            <a:r>
              <a:rPr lang="en-US" sz="1200" b="1" dirty="0">
                <a:latin typeface="Arial" panose="020B0604020202020204" pitchFamily="34" charset="0"/>
                <a:ea typeface="Calibri" panose="020F0502020204030204" pitchFamily="34" charset="0"/>
                <a:cs typeface="Arial" panose="020B0604020202020204" pitchFamily="34" charset="0"/>
              </a:rPr>
              <a:t>, and where the contravention is continuing one, with a further fine which may extend to one thousand rupees for every day after the first during which the contravention continues.</a:t>
            </a:r>
            <a:endParaRPr lang="en-IN" sz="1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3590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9999"/>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0F1B6CE-28D4-4CFD-A4A4-85E992140870}">
  <we:reference id="6a7bd4f3-0563-43af-8c08-79110eebdff6" version="1.1.1.0" store="EXCatalog" storeType="EXCatalog"/>
  <we:alternateReferences>
    <we:reference id="WA104381155" version="1.1.1.0" store="en-IN"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5340</TotalTime>
  <Words>5016</Words>
  <Application>Microsoft Office PowerPoint</Application>
  <PresentationFormat>On-screen Show (16:9)</PresentationFormat>
  <Paragraphs>358</Paragraphs>
  <Slides>49</Slides>
  <Notes>42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49</vt:i4>
      </vt:variant>
    </vt:vector>
  </HeadingPairs>
  <TitlesOfParts>
    <vt:vector size="62" baseType="lpstr">
      <vt:lpstr>Arial</vt:lpstr>
      <vt:lpstr>Arial MT</vt:lpstr>
      <vt:lpstr>Calibri</vt:lpstr>
      <vt:lpstr>Calisto MT</vt:lpstr>
      <vt:lpstr>Cambria</vt:lpstr>
      <vt:lpstr>Gill Sans MT</vt:lpstr>
      <vt:lpstr>Mangal</vt:lpstr>
      <vt:lpstr>Palatino Linotype</vt:lpstr>
      <vt:lpstr>Symbol</vt:lpstr>
      <vt:lpstr>Times New Roman</vt:lpstr>
      <vt:lpstr>Trebuchet MS</vt:lpstr>
      <vt:lpstr>Wingdings</vt:lpstr>
      <vt:lpstr>Office Theme</vt:lpstr>
      <vt:lpstr>PowerPoint Presentation</vt:lpstr>
      <vt:lpstr>Objective of provisions relating to Audit Trail</vt:lpstr>
      <vt:lpstr>PowerPoint Presentation</vt:lpstr>
      <vt:lpstr>PowerPoint Presentation</vt:lpstr>
      <vt:lpstr>Section 128: Books of account, etc., to be kept by company</vt:lpstr>
      <vt:lpstr>PowerPoint Presentation</vt:lpstr>
      <vt:lpstr>PowerPoint Presentation</vt:lpstr>
      <vt:lpstr>9.1.3-Companies (Accounts) Rules,2014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Practical Tips</vt:lpstr>
      <vt:lpstr>Practical Situations</vt:lpstr>
      <vt:lpstr>Suggestions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Framework for Audit Quality</dc:title>
  <dc:creator>HP</dc:creator>
  <cp:lastModifiedBy>Nitesh More</cp:lastModifiedBy>
  <cp:revision>631</cp:revision>
  <cp:lastPrinted>2023-03-31T04:14:31Z</cp:lastPrinted>
  <dcterms:created xsi:type="dcterms:W3CDTF">2022-07-07T07:11:00Z</dcterms:created>
  <dcterms:modified xsi:type="dcterms:W3CDTF">2023-06-01T06:56:18Z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2014-02-18T00:00:00Z</vt:filetime>
  </property>
  <property fmtid="{D5CDD505-2E9C-101B-9397-08002B2CF9AE}" pid="3" name="Creator">
    <vt:lpwstr>Acrobat PDFMaker 11 for PowerPoint</vt:lpwstr>
  </property>
  <property fmtid="{D5CDD505-2E9C-101B-9397-08002B2CF9AE}" pid="4" name="LastSaved">
    <vt:filetime>2022-07-07T00:00:00Z</vt:filetime>
  </property>
</Properties>
</file>